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2" r:id="rId1"/>
  </p:sldMasterIdLst>
  <p:notesMasterIdLst>
    <p:notesMasterId r:id="rId84"/>
  </p:notesMasterIdLst>
  <p:handoutMasterIdLst>
    <p:handoutMasterId r:id="rId85"/>
  </p:handoutMasterIdLst>
  <p:sldIdLst>
    <p:sldId id="988" r:id="rId2"/>
    <p:sldId id="910" r:id="rId3"/>
    <p:sldId id="1016" r:id="rId4"/>
    <p:sldId id="920" r:id="rId5"/>
    <p:sldId id="940" r:id="rId6"/>
    <p:sldId id="941" r:id="rId7"/>
    <p:sldId id="942" r:id="rId8"/>
    <p:sldId id="943" r:id="rId9"/>
    <p:sldId id="944" r:id="rId10"/>
    <p:sldId id="945" r:id="rId11"/>
    <p:sldId id="946" r:id="rId12"/>
    <p:sldId id="947" r:id="rId13"/>
    <p:sldId id="948" r:id="rId14"/>
    <p:sldId id="949" r:id="rId15"/>
    <p:sldId id="950" r:id="rId16"/>
    <p:sldId id="951" r:id="rId17"/>
    <p:sldId id="952" r:id="rId18"/>
    <p:sldId id="953" r:id="rId19"/>
    <p:sldId id="954" r:id="rId20"/>
    <p:sldId id="955" r:id="rId21"/>
    <p:sldId id="956" r:id="rId22"/>
    <p:sldId id="957" r:id="rId23"/>
    <p:sldId id="958" r:id="rId24"/>
    <p:sldId id="959" r:id="rId25"/>
    <p:sldId id="961" r:id="rId26"/>
    <p:sldId id="963" r:id="rId27"/>
    <p:sldId id="964" r:id="rId28"/>
    <p:sldId id="965" r:id="rId29"/>
    <p:sldId id="967" r:id="rId30"/>
    <p:sldId id="1011" r:id="rId31"/>
    <p:sldId id="968" r:id="rId32"/>
    <p:sldId id="1017" r:id="rId33"/>
    <p:sldId id="1019" r:id="rId34"/>
    <p:sldId id="1021" r:id="rId35"/>
    <p:sldId id="1018" r:id="rId36"/>
    <p:sldId id="972" r:id="rId37"/>
    <p:sldId id="974" r:id="rId38"/>
    <p:sldId id="975" r:id="rId39"/>
    <p:sldId id="976" r:id="rId40"/>
    <p:sldId id="977" r:id="rId41"/>
    <p:sldId id="979" r:id="rId42"/>
    <p:sldId id="980" r:id="rId43"/>
    <p:sldId id="998" r:id="rId44"/>
    <p:sldId id="1012" r:id="rId45"/>
    <p:sldId id="981" r:id="rId46"/>
    <p:sldId id="983" r:id="rId47"/>
    <p:sldId id="986" r:id="rId48"/>
    <p:sldId id="984" r:id="rId49"/>
    <p:sldId id="985" r:id="rId50"/>
    <p:sldId id="1013" r:id="rId51"/>
    <p:sldId id="992" r:id="rId52"/>
    <p:sldId id="1007" r:id="rId53"/>
    <p:sldId id="991" r:id="rId54"/>
    <p:sldId id="997" r:id="rId55"/>
    <p:sldId id="994" r:id="rId56"/>
    <p:sldId id="1008" r:id="rId57"/>
    <p:sldId id="1036" r:id="rId58"/>
    <p:sldId id="1014" r:id="rId59"/>
    <p:sldId id="1027" r:id="rId60"/>
    <p:sldId id="1037" r:id="rId61"/>
    <p:sldId id="1024" r:id="rId62"/>
    <p:sldId id="1028" r:id="rId63"/>
    <p:sldId id="1000" r:id="rId64"/>
    <p:sldId id="1023" r:id="rId65"/>
    <p:sldId id="1001" r:id="rId66"/>
    <p:sldId id="1035" r:id="rId67"/>
    <p:sldId id="1005" r:id="rId68"/>
    <p:sldId id="1002" r:id="rId69"/>
    <p:sldId id="1006" r:id="rId70"/>
    <p:sldId id="1003" r:id="rId71"/>
    <p:sldId id="1004" r:id="rId72"/>
    <p:sldId id="1025" r:id="rId73"/>
    <p:sldId id="1032" r:id="rId74"/>
    <p:sldId id="1029" r:id="rId75"/>
    <p:sldId id="1033" r:id="rId76"/>
    <p:sldId id="1030" r:id="rId77"/>
    <p:sldId id="1034" r:id="rId78"/>
    <p:sldId id="1031" r:id="rId79"/>
    <p:sldId id="1015" r:id="rId80"/>
    <p:sldId id="1009" r:id="rId81"/>
    <p:sldId id="1010" r:id="rId82"/>
    <p:sldId id="990" r:id="rId83"/>
  </p:sldIdLst>
  <p:sldSz cx="9906000" cy="6858000" type="A4"/>
  <p:notesSz cx="6669088" cy="9753600"/>
  <p:defaultTextStyle>
    <a:defPPr>
      <a:defRPr lang="en-GB"/>
    </a:defPPr>
    <a:lvl1pPr algn="ctr" rtl="0" fontAlgn="base">
      <a:spcBef>
        <a:spcPct val="50000"/>
      </a:spcBef>
      <a:spcAft>
        <a:spcPct val="0"/>
      </a:spcAft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023">
          <p15:clr>
            <a:srgbClr val="A4A3A4"/>
          </p15:clr>
        </p15:guide>
        <p15:guide id="3" pos="2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B050"/>
    <a:srgbClr val="B4DCFF"/>
    <a:srgbClr val="FFA7A7"/>
    <a:srgbClr val="FF7C80"/>
    <a:srgbClr val="FFCC66"/>
    <a:srgbClr val="DAA600"/>
    <a:srgbClr val="FFFFFF"/>
    <a:srgbClr val="DC874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4" autoAdjust="0"/>
    <p:restoredTop sz="93050" autoAdjust="0"/>
  </p:normalViewPr>
  <p:slideViewPr>
    <p:cSldViewPr snapToObjects="1">
      <p:cViewPr>
        <p:scale>
          <a:sx n="110" d="100"/>
          <a:sy n="110" d="100"/>
        </p:scale>
        <p:origin x="720" y="756"/>
      </p:cViewPr>
      <p:guideLst>
        <p:guide orient="horz" pos="2160"/>
        <p:guide pos="6023"/>
        <p:guide pos="246"/>
      </p:guideLst>
    </p:cSldViewPr>
  </p:slideViewPr>
  <p:outlineViewPr>
    <p:cViewPr>
      <p:scale>
        <a:sx n="33" d="100"/>
        <a:sy n="33" d="100"/>
      </p:scale>
      <p:origin x="0" y="16733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10119"/>
    </p:cViewPr>
  </p:sorterViewPr>
  <p:notesViewPr>
    <p:cSldViewPr snapToObjects="1">
      <p:cViewPr varScale="1">
        <p:scale>
          <a:sx n="54" d="100"/>
          <a:sy n="54" d="100"/>
        </p:scale>
        <p:origin x="-2760" y="-42"/>
      </p:cViewPr>
      <p:guideLst>
        <p:guide orient="horz" pos="3071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665" cy="4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92" tIns="45145" rIns="90292" bIns="45145" numCol="1" anchor="t" anchorCtr="0" compatLnSpc="1">
            <a:prstTxWarp prst="textNoShape">
              <a:avLst/>
            </a:prstTxWarp>
          </a:bodyPr>
          <a:lstStyle>
            <a:lvl1pPr algn="l" defTabSz="903651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867" y="0"/>
            <a:ext cx="2890665" cy="4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92" tIns="45145" rIns="90292" bIns="45145" numCol="1" anchor="t" anchorCtr="0" compatLnSpc="1">
            <a:prstTxWarp prst="textNoShape">
              <a:avLst/>
            </a:prstTxWarp>
          </a:bodyPr>
          <a:lstStyle>
            <a:lvl1pPr algn="r" defTabSz="903651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318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5921"/>
            <a:ext cx="2890665" cy="4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92" tIns="45145" rIns="90292" bIns="45145" numCol="1" anchor="b" anchorCtr="0" compatLnSpc="1">
            <a:prstTxWarp prst="textNoShape">
              <a:avLst/>
            </a:prstTxWarp>
          </a:bodyPr>
          <a:lstStyle>
            <a:lvl1pPr algn="l" defTabSz="903651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318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867" y="9265921"/>
            <a:ext cx="2890665" cy="4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92" tIns="45145" rIns="90292" bIns="45145" numCol="1" anchor="b" anchorCtr="0" compatLnSpc="1">
            <a:prstTxWarp prst="textNoShape">
              <a:avLst/>
            </a:prstTxWarp>
          </a:bodyPr>
          <a:lstStyle>
            <a:lvl1pPr algn="r" defTabSz="903651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43C7865-FB0E-4BC9-8981-A7640E9E2AE7}" type="slidenum">
              <a:rPr lang="ko-KR" altLang="en-GB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959816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665" cy="4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92" tIns="45145" rIns="90292" bIns="45145" numCol="1" anchor="t" anchorCtr="0" compatLnSpc="1">
            <a:prstTxWarp prst="textNoShape">
              <a:avLst/>
            </a:prstTxWarp>
          </a:bodyPr>
          <a:lstStyle>
            <a:lvl1pPr algn="l" defTabSz="903651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867" y="0"/>
            <a:ext cx="2890665" cy="4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92" tIns="45145" rIns="90292" bIns="45145" numCol="1" anchor="t" anchorCtr="0" compatLnSpc="1">
            <a:prstTxWarp prst="textNoShape">
              <a:avLst/>
            </a:prstTxWarp>
          </a:bodyPr>
          <a:lstStyle>
            <a:lvl1pPr algn="r" defTabSz="903651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0563" y="730250"/>
            <a:ext cx="5284787" cy="36591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8156" y="4632177"/>
            <a:ext cx="5332778" cy="43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92" tIns="45145" rIns="90292" bIns="451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 noProof="0"/>
              <a:t>Click to edit Master text styles</a:t>
            </a:r>
          </a:p>
          <a:p>
            <a:pPr lvl="1"/>
            <a:r>
              <a:rPr lang="en-GB" altLang="ko-KR" noProof="0"/>
              <a:t>Second level</a:t>
            </a:r>
          </a:p>
          <a:p>
            <a:pPr lvl="2"/>
            <a:r>
              <a:rPr lang="en-GB" altLang="ko-KR" noProof="0"/>
              <a:t>Third level</a:t>
            </a:r>
          </a:p>
          <a:p>
            <a:pPr lvl="3"/>
            <a:r>
              <a:rPr lang="en-GB" altLang="ko-KR" noProof="0"/>
              <a:t>Fourth level</a:t>
            </a:r>
          </a:p>
          <a:p>
            <a:pPr lvl="4"/>
            <a:r>
              <a:rPr lang="en-GB" altLang="ko-KR" noProof="0"/>
              <a:t>Fifth level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5921"/>
            <a:ext cx="2890665" cy="4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92" tIns="45145" rIns="90292" bIns="45145" numCol="1" anchor="b" anchorCtr="0" compatLnSpc="1">
            <a:prstTxWarp prst="textNoShape">
              <a:avLst/>
            </a:prstTxWarp>
          </a:bodyPr>
          <a:lstStyle>
            <a:lvl1pPr algn="l" defTabSz="903651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867" y="9265921"/>
            <a:ext cx="2890665" cy="4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92" tIns="45145" rIns="90292" bIns="45145" numCol="1" anchor="b" anchorCtr="0" compatLnSpc="1">
            <a:prstTxWarp prst="textNoShape">
              <a:avLst/>
            </a:prstTxWarp>
          </a:bodyPr>
          <a:lstStyle>
            <a:lvl1pPr algn="r" defTabSz="903651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E07A0F1B-A71C-44B1-B55D-090A18FBD572}" type="slidenum">
              <a:rPr lang="ko-KR" altLang="en-GB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4255893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31676" indent="-281415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25655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575917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26178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476441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26702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376964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27225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/>
            <a:fld id="{2F753A7C-D934-462B-BB4C-3FEEB3DC999D}" type="slidenum">
              <a:rPr lang="ko-KR" altLang="en-GB" sz="1200" b="0"/>
              <a:pPr eaLnBrk="1" hangingPunct="1"/>
              <a:t>1</a:t>
            </a:fld>
            <a:endParaRPr lang="en-GB" altLang="ko-KR" sz="1200" b="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itchFamily="34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862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31676" indent="-281415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25655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575917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26178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476441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26702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376964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27225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/>
            <a:fld id="{2F753A7C-D934-462B-BB4C-3FEEB3DC999D}" type="slidenum">
              <a:rPr lang="ko-KR" altLang="en-GB" sz="1200" b="0"/>
              <a:pPr eaLnBrk="1" hangingPunct="1"/>
              <a:t>2</a:t>
            </a:fld>
            <a:endParaRPr lang="en-GB" altLang="ko-KR" sz="1200" b="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itchFamily="34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86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31676" indent="-281415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25655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575917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26178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476441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26702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376964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27225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/>
            <a:fld id="{2F753A7C-D934-462B-BB4C-3FEEB3DC999D}" type="slidenum">
              <a:rPr lang="ko-KR" altLang="en-GB" sz="1200" b="0"/>
              <a:pPr eaLnBrk="1" hangingPunct="1"/>
              <a:t>29</a:t>
            </a:fld>
            <a:endParaRPr lang="en-GB" altLang="ko-KR" sz="1200" b="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itchFamily="34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86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31676" indent="-281415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25655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575917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26178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476441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26702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376964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27225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/>
            <a:fld id="{2F753A7C-D934-462B-BB4C-3FEEB3DC999D}" type="slidenum">
              <a:rPr lang="ko-KR" altLang="en-GB" sz="1200" b="0"/>
              <a:pPr eaLnBrk="1" hangingPunct="1"/>
              <a:t>43</a:t>
            </a:fld>
            <a:endParaRPr lang="en-GB" altLang="ko-KR" sz="1200" b="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itchFamily="34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862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46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458594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47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344084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31676" indent="-281415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25655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575917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26178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476441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26702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376964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27225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/>
            <a:fld id="{2F753A7C-D934-462B-BB4C-3FEEB3DC999D}" type="slidenum">
              <a:rPr lang="ko-KR" altLang="en-GB" sz="1200" b="0"/>
              <a:pPr eaLnBrk="1" hangingPunct="1"/>
              <a:t>49</a:t>
            </a:fld>
            <a:endParaRPr lang="en-GB" altLang="ko-KR" sz="1200" b="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itchFamily="34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862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31676" indent="-281415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25655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575917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26178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476441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26702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376964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27225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/>
            <a:fld id="{2F753A7C-D934-462B-BB4C-3FEEB3DC999D}" type="slidenum">
              <a:rPr lang="ko-KR" altLang="en-GB" sz="1200" b="0"/>
              <a:pPr eaLnBrk="1" hangingPunct="1"/>
              <a:t>57</a:t>
            </a:fld>
            <a:endParaRPr lang="en-GB" altLang="ko-KR" sz="1200" b="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itchFamily="34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862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31676" indent="-281415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25655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575917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26178" indent="-225132" defTabSz="903651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476441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26702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376964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27225" indent="-225132" algn="ctr" defTabSz="903651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/>
            <a:fld id="{2F753A7C-D934-462B-BB4C-3FEEB3DC999D}" type="slidenum">
              <a:rPr lang="ko-KR" altLang="en-GB" sz="1200" b="0"/>
              <a:pPr eaLnBrk="1" hangingPunct="1"/>
              <a:t>78</a:t>
            </a:fld>
            <a:endParaRPr lang="en-GB" altLang="ko-KR" sz="1200" b="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itchFamily="34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86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906000" cy="566738"/>
          </a:xfrm>
          <a:prstGeom prst="rect">
            <a:avLst/>
          </a:prstGeom>
          <a:solidFill>
            <a:srgbClr val="0047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542925"/>
            <a:ext cx="9906000" cy="284163"/>
          </a:xfrm>
          <a:prstGeom prst="rect">
            <a:avLst/>
          </a:prstGeom>
          <a:solidFill>
            <a:srgbClr val="6EA5C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0" y="577850"/>
            <a:ext cx="9601200" cy="2127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54864" tIns="0" rIns="0" bIns="0" anchor="ctr">
            <a:spAutoFit/>
          </a:bodyPr>
          <a:lstStyle/>
          <a:p>
            <a:pPr algn="l">
              <a:tabLst>
                <a:tab pos="311150" algn="l"/>
              </a:tabLst>
              <a:defRPr/>
            </a:pPr>
            <a:r>
              <a:rPr lang="ko-KR" altLang="en-GB" sz="1400">
                <a:solidFill>
                  <a:schemeClr val="bg1"/>
                </a:solidFill>
                <a:latin typeface="Arial" charset="0"/>
              </a:rPr>
              <a:t>	</a:t>
            </a:r>
            <a:endParaRPr lang="ko-KR" altLang="en-GB" sz="1400" b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051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81400"/>
            <a:ext cx="9144000" cy="365125"/>
          </a:xfrm>
        </p:spPr>
        <p:txBody>
          <a:bodyPr lIns="0" tIns="0" rIns="0">
            <a:spAutoFit/>
          </a:bodyPr>
          <a:lstStyle>
            <a:lvl1pPr>
              <a:spcBef>
                <a:spcPts val="500"/>
              </a:spcBef>
              <a:defRPr sz="2400"/>
            </a:lvl1pPr>
          </a:lstStyle>
          <a:p>
            <a:r>
              <a:rPr lang="ko-KR" altLang="en-GB"/>
              <a:t>마스터 부제목 스타일 편집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81000" y="2239963"/>
            <a:ext cx="9144000" cy="487362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GB"/>
              <a:t>마스터 제목 스타일 편집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29989" y="128686"/>
            <a:ext cx="3084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Open </a:t>
            </a:r>
            <a:r>
              <a:rPr lang="en-US" altLang="ko-KR" sz="1400" b="1" kern="1200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IoT</a:t>
            </a:r>
            <a:r>
              <a:rPr lang="en-US" altLang="ko-KR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Platform: </a:t>
            </a:r>
            <a:r>
              <a:rPr lang="en-US" altLang="ko-KR" sz="1400" b="1" kern="1200" dirty="0">
                <a:solidFill>
                  <a:srgbClr val="FFCC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Mobius, &amp;Cube</a:t>
            </a:r>
            <a:endParaRPr lang="ko-KR" altLang="en-US" sz="1400" b="1" kern="1200" dirty="0">
              <a:solidFill>
                <a:srgbClr val="FFCC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6825208" y="128686"/>
            <a:ext cx="2945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lang="en-US" altLang="ko-KR" sz="1400" b="1" kern="1200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IoT</a:t>
            </a:r>
            <a:r>
              <a:rPr lang="en-US" altLang="ko-KR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1400" b="1" kern="1200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오픈소스</a:t>
            </a:r>
            <a:r>
              <a:rPr lang="ko-KR" altLang="en-US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플랫폼 이론 및 실전</a:t>
            </a:r>
            <a:r>
              <a:rPr lang="en-US" altLang="ko-KR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lang="ko-KR" altLang="en-US" sz="1400" b="1" kern="1200" dirty="0">
              <a:solidFill>
                <a:srgbClr val="FFCC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0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3063" y="931863"/>
            <a:ext cx="9151937" cy="246221"/>
          </a:xfrm>
        </p:spPr>
        <p:txBody>
          <a:bodyPr/>
          <a:lstStyle>
            <a:lvl1pPr>
              <a:defRPr sz="16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340767"/>
            <a:ext cx="9144000" cy="5056858"/>
          </a:xfrm>
        </p:spPr>
        <p:txBody>
          <a:bodyPr/>
          <a:lstStyle>
            <a:lvl1pPr>
              <a:defRPr sz="1200">
                <a:latin typeface="맑은 고딕" pitchFamily="50" charset="-127"/>
                <a:ea typeface="맑은 고딕" pitchFamily="50" charset="-127"/>
              </a:defRPr>
            </a:lvl1pPr>
            <a:lvl2pPr>
              <a:defRPr sz="1200">
                <a:latin typeface="맑은 고딕" pitchFamily="50" charset="-127"/>
                <a:ea typeface="맑은 고딕" pitchFamily="50" charset="-127"/>
              </a:defRPr>
            </a:lvl2pPr>
            <a:lvl3pPr>
              <a:defRPr sz="1200">
                <a:latin typeface="맑은 고딕" pitchFamily="50" charset="-127"/>
                <a:ea typeface="맑은 고딕" pitchFamily="50" charset="-127"/>
              </a:defRPr>
            </a:lvl3pPr>
            <a:lvl4pPr>
              <a:defRPr sz="1200">
                <a:latin typeface="맑은 고딕" pitchFamily="50" charset="-127"/>
                <a:ea typeface="맑은 고딕" pitchFamily="50" charset="-127"/>
              </a:defRPr>
            </a:lvl4pPr>
            <a:lvl5pPr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7" name="Group 12"/>
          <p:cNvGrpSpPr>
            <a:grpSpLocks/>
          </p:cNvGrpSpPr>
          <p:nvPr userDrawn="1"/>
        </p:nvGrpSpPr>
        <p:grpSpPr bwMode="auto">
          <a:xfrm>
            <a:off x="8913442" y="6433967"/>
            <a:ext cx="854075" cy="350837"/>
            <a:chOff x="521" y="2462"/>
            <a:chExt cx="711" cy="292"/>
          </a:xfrm>
        </p:grpSpPr>
        <p:sp>
          <p:nvSpPr>
            <p:cNvPr id="8" name="Freeform 10"/>
            <p:cNvSpPr>
              <a:spLocks noEditPoints="1"/>
            </p:cNvSpPr>
            <p:nvPr userDrawn="1"/>
          </p:nvSpPr>
          <p:spPr bwMode="auto">
            <a:xfrm>
              <a:off x="521" y="2533"/>
              <a:ext cx="711" cy="149"/>
            </a:xfrm>
            <a:custGeom>
              <a:avLst/>
              <a:gdLst>
                <a:gd name="T0" fmla="*/ 711 w 711"/>
                <a:gd name="T1" fmla="*/ 149 h 149"/>
                <a:gd name="T2" fmla="*/ 571 w 711"/>
                <a:gd name="T3" fmla="*/ 31 h 149"/>
                <a:gd name="T4" fmla="*/ 504 w 711"/>
                <a:gd name="T5" fmla="*/ 31 h 149"/>
                <a:gd name="T6" fmla="*/ 632 w 711"/>
                <a:gd name="T7" fmla="*/ 0 h 149"/>
                <a:gd name="T8" fmla="*/ 329 w 711"/>
                <a:gd name="T9" fmla="*/ 30 h 149"/>
                <a:gd name="T10" fmla="*/ 380 w 711"/>
                <a:gd name="T11" fmla="*/ 60 h 149"/>
                <a:gd name="T12" fmla="*/ 376 w 711"/>
                <a:gd name="T13" fmla="*/ 62 h 149"/>
                <a:gd name="T14" fmla="*/ 374 w 711"/>
                <a:gd name="T15" fmla="*/ 65 h 149"/>
                <a:gd name="T16" fmla="*/ 371 w 711"/>
                <a:gd name="T17" fmla="*/ 68 h 149"/>
                <a:gd name="T18" fmla="*/ 370 w 711"/>
                <a:gd name="T19" fmla="*/ 70 h 149"/>
                <a:gd name="T20" fmla="*/ 369 w 711"/>
                <a:gd name="T21" fmla="*/ 73 h 149"/>
                <a:gd name="T22" fmla="*/ 369 w 711"/>
                <a:gd name="T23" fmla="*/ 75 h 149"/>
                <a:gd name="T24" fmla="*/ 369 w 711"/>
                <a:gd name="T25" fmla="*/ 76 h 149"/>
                <a:gd name="T26" fmla="*/ 370 w 711"/>
                <a:gd name="T27" fmla="*/ 79 h 149"/>
                <a:gd name="T28" fmla="*/ 371 w 711"/>
                <a:gd name="T29" fmla="*/ 82 h 149"/>
                <a:gd name="T30" fmla="*/ 374 w 711"/>
                <a:gd name="T31" fmla="*/ 84 h 149"/>
                <a:gd name="T32" fmla="*/ 376 w 711"/>
                <a:gd name="T33" fmla="*/ 87 h 149"/>
                <a:gd name="T34" fmla="*/ 380 w 711"/>
                <a:gd name="T35" fmla="*/ 90 h 149"/>
                <a:gd name="T36" fmla="*/ 329 w 711"/>
                <a:gd name="T37" fmla="*/ 120 h 149"/>
                <a:gd name="T38" fmla="*/ 326 w 711"/>
                <a:gd name="T39" fmla="*/ 122 h 149"/>
                <a:gd name="T40" fmla="*/ 323 w 711"/>
                <a:gd name="T41" fmla="*/ 125 h 149"/>
                <a:gd name="T42" fmla="*/ 321 w 711"/>
                <a:gd name="T43" fmla="*/ 127 h 149"/>
                <a:gd name="T44" fmla="*/ 319 w 711"/>
                <a:gd name="T45" fmla="*/ 130 h 149"/>
                <a:gd name="T46" fmla="*/ 319 w 711"/>
                <a:gd name="T47" fmla="*/ 133 h 149"/>
                <a:gd name="T48" fmla="*/ 319 w 711"/>
                <a:gd name="T49" fmla="*/ 135 h 149"/>
                <a:gd name="T50" fmla="*/ 319 w 711"/>
                <a:gd name="T51" fmla="*/ 136 h 149"/>
                <a:gd name="T52" fmla="*/ 319 w 711"/>
                <a:gd name="T53" fmla="*/ 139 h 149"/>
                <a:gd name="T54" fmla="*/ 321 w 711"/>
                <a:gd name="T55" fmla="*/ 142 h 149"/>
                <a:gd name="T56" fmla="*/ 323 w 711"/>
                <a:gd name="T57" fmla="*/ 144 h 149"/>
                <a:gd name="T58" fmla="*/ 326 w 711"/>
                <a:gd name="T59" fmla="*/ 147 h 149"/>
                <a:gd name="T60" fmla="*/ 329 w 711"/>
                <a:gd name="T61" fmla="*/ 149 h 149"/>
                <a:gd name="T62" fmla="*/ 206 w 711"/>
                <a:gd name="T63" fmla="*/ 149 h 149"/>
                <a:gd name="T64" fmla="*/ 237 w 711"/>
                <a:gd name="T65" fmla="*/ 0 h 149"/>
                <a:gd name="T66" fmla="*/ 283 w 711"/>
                <a:gd name="T67" fmla="*/ 0 h 149"/>
                <a:gd name="T68" fmla="*/ 329 w 711"/>
                <a:gd name="T69" fmla="*/ 0 h 149"/>
                <a:gd name="T70" fmla="*/ 326 w 711"/>
                <a:gd name="T71" fmla="*/ 2 h 149"/>
                <a:gd name="T72" fmla="*/ 323 w 711"/>
                <a:gd name="T73" fmla="*/ 5 h 149"/>
                <a:gd name="T74" fmla="*/ 321 w 711"/>
                <a:gd name="T75" fmla="*/ 8 h 149"/>
                <a:gd name="T76" fmla="*/ 319 w 711"/>
                <a:gd name="T77" fmla="*/ 11 h 149"/>
                <a:gd name="T78" fmla="*/ 319 w 711"/>
                <a:gd name="T79" fmla="*/ 13 h 149"/>
                <a:gd name="T80" fmla="*/ 319 w 711"/>
                <a:gd name="T81" fmla="*/ 15 h 149"/>
                <a:gd name="T82" fmla="*/ 319 w 711"/>
                <a:gd name="T83" fmla="*/ 16 h 149"/>
                <a:gd name="T84" fmla="*/ 319 w 711"/>
                <a:gd name="T85" fmla="*/ 19 h 149"/>
                <a:gd name="T86" fmla="*/ 321 w 711"/>
                <a:gd name="T87" fmla="*/ 22 h 149"/>
                <a:gd name="T88" fmla="*/ 323 w 711"/>
                <a:gd name="T89" fmla="*/ 25 h 149"/>
                <a:gd name="T90" fmla="*/ 326 w 711"/>
                <a:gd name="T91" fmla="*/ 27 h 149"/>
                <a:gd name="T92" fmla="*/ 329 w 711"/>
                <a:gd name="T93" fmla="*/ 30 h 149"/>
                <a:gd name="T94" fmla="*/ 133 w 711"/>
                <a:gd name="T95" fmla="*/ 75 h 149"/>
                <a:gd name="T96" fmla="*/ 67 w 711"/>
                <a:gd name="T97" fmla="*/ 79 h 149"/>
                <a:gd name="T98" fmla="*/ 0 w 711"/>
                <a:gd name="T99" fmla="*/ 0 h 149"/>
                <a:gd name="T100" fmla="*/ 116 w 711"/>
                <a:gd name="T101" fmla="*/ 0 h 1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711"/>
                <a:gd name="T154" fmla="*/ 0 h 149"/>
                <a:gd name="T155" fmla="*/ 711 w 711"/>
                <a:gd name="T156" fmla="*/ 149 h 14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711" h="149">
                  <a:moveTo>
                    <a:pt x="644" y="0"/>
                  </a:moveTo>
                  <a:lnTo>
                    <a:pt x="711" y="0"/>
                  </a:lnTo>
                  <a:lnTo>
                    <a:pt x="711" y="149"/>
                  </a:lnTo>
                  <a:lnTo>
                    <a:pt x="644" y="149"/>
                  </a:lnTo>
                  <a:lnTo>
                    <a:pt x="644" y="0"/>
                  </a:lnTo>
                  <a:close/>
                  <a:moveTo>
                    <a:pt x="571" y="31"/>
                  </a:moveTo>
                  <a:lnTo>
                    <a:pt x="571" y="149"/>
                  </a:lnTo>
                  <a:lnTo>
                    <a:pt x="504" y="149"/>
                  </a:lnTo>
                  <a:lnTo>
                    <a:pt x="504" y="31"/>
                  </a:lnTo>
                  <a:lnTo>
                    <a:pt x="444" y="31"/>
                  </a:lnTo>
                  <a:lnTo>
                    <a:pt x="444" y="0"/>
                  </a:lnTo>
                  <a:lnTo>
                    <a:pt x="632" y="0"/>
                  </a:lnTo>
                  <a:lnTo>
                    <a:pt x="632" y="31"/>
                  </a:lnTo>
                  <a:lnTo>
                    <a:pt x="571" y="31"/>
                  </a:lnTo>
                  <a:close/>
                  <a:moveTo>
                    <a:pt x="329" y="30"/>
                  </a:moveTo>
                  <a:lnTo>
                    <a:pt x="273" y="30"/>
                  </a:lnTo>
                  <a:lnTo>
                    <a:pt x="273" y="60"/>
                  </a:lnTo>
                  <a:lnTo>
                    <a:pt x="380" y="60"/>
                  </a:lnTo>
                  <a:lnTo>
                    <a:pt x="379" y="60"/>
                  </a:lnTo>
                  <a:lnTo>
                    <a:pt x="377" y="61"/>
                  </a:lnTo>
                  <a:lnTo>
                    <a:pt x="376" y="62"/>
                  </a:lnTo>
                  <a:lnTo>
                    <a:pt x="375" y="63"/>
                  </a:lnTo>
                  <a:lnTo>
                    <a:pt x="374" y="64"/>
                  </a:lnTo>
                  <a:lnTo>
                    <a:pt x="374" y="65"/>
                  </a:lnTo>
                  <a:lnTo>
                    <a:pt x="373" y="66"/>
                  </a:lnTo>
                  <a:lnTo>
                    <a:pt x="372" y="67"/>
                  </a:lnTo>
                  <a:lnTo>
                    <a:pt x="371" y="68"/>
                  </a:lnTo>
                  <a:lnTo>
                    <a:pt x="370" y="69"/>
                  </a:lnTo>
                  <a:lnTo>
                    <a:pt x="370" y="70"/>
                  </a:lnTo>
                  <a:lnTo>
                    <a:pt x="370" y="71"/>
                  </a:lnTo>
                  <a:lnTo>
                    <a:pt x="369" y="73"/>
                  </a:lnTo>
                  <a:lnTo>
                    <a:pt x="369" y="74"/>
                  </a:lnTo>
                  <a:lnTo>
                    <a:pt x="369" y="75"/>
                  </a:lnTo>
                  <a:lnTo>
                    <a:pt x="369" y="76"/>
                  </a:lnTo>
                  <a:lnTo>
                    <a:pt x="369" y="77"/>
                  </a:lnTo>
                  <a:lnTo>
                    <a:pt x="370" y="78"/>
                  </a:lnTo>
                  <a:lnTo>
                    <a:pt x="370" y="79"/>
                  </a:lnTo>
                  <a:lnTo>
                    <a:pt x="370" y="80"/>
                  </a:lnTo>
                  <a:lnTo>
                    <a:pt x="371" y="81"/>
                  </a:lnTo>
                  <a:lnTo>
                    <a:pt x="371" y="82"/>
                  </a:lnTo>
                  <a:lnTo>
                    <a:pt x="372" y="83"/>
                  </a:lnTo>
                  <a:lnTo>
                    <a:pt x="373" y="83"/>
                  </a:lnTo>
                  <a:lnTo>
                    <a:pt x="374" y="84"/>
                  </a:lnTo>
                  <a:lnTo>
                    <a:pt x="374" y="85"/>
                  </a:lnTo>
                  <a:lnTo>
                    <a:pt x="375" y="86"/>
                  </a:lnTo>
                  <a:lnTo>
                    <a:pt x="376" y="87"/>
                  </a:lnTo>
                  <a:lnTo>
                    <a:pt x="377" y="88"/>
                  </a:lnTo>
                  <a:lnTo>
                    <a:pt x="379" y="89"/>
                  </a:lnTo>
                  <a:lnTo>
                    <a:pt x="380" y="90"/>
                  </a:lnTo>
                  <a:lnTo>
                    <a:pt x="273" y="90"/>
                  </a:lnTo>
                  <a:lnTo>
                    <a:pt x="273" y="120"/>
                  </a:lnTo>
                  <a:lnTo>
                    <a:pt x="329" y="120"/>
                  </a:lnTo>
                  <a:lnTo>
                    <a:pt x="328" y="120"/>
                  </a:lnTo>
                  <a:lnTo>
                    <a:pt x="327" y="121"/>
                  </a:lnTo>
                  <a:lnTo>
                    <a:pt x="326" y="122"/>
                  </a:lnTo>
                  <a:lnTo>
                    <a:pt x="325" y="123"/>
                  </a:lnTo>
                  <a:lnTo>
                    <a:pt x="324" y="124"/>
                  </a:lnTo>
                  <a:lnTo>
                    <a:pt x="323" y="125"/>
                  </a:lnTo>
                  <a:lnTo>
                    <a:pt x="322" y="126"/>
                  </a:lnTo>
                  <a:lnTo>
                    <a:pt x="321" y="127"/>
                  </a:lnTo>
                  <a:lnTo>
                    <a:pt x="320" y="128"/>
                  </a:lnTo>
                  <a:lnTo>
                    <a:pt x="320" y="129"/>
                  </a:lnTo>
                  <a:lnTo>
                    <a:pt x="319" y="130"/>
                  </a:lnTo>
                  <a:lnTo>
                    <a:pt x="319" y="131"/>
                  </a:lnTo>
                  <a:lnTo>
                    <a:pt x="319" y="132"/>
                  </a:lnTo>
                  <a:lnTo>
                    <a:pt x="319" y="133"/>
                  </a:lnTo>
                  <a:lnTo>
                    <a:pt x="319" y="134"/>
                  </a:lnTo>
                  <a:lnTo>
                    <a:pt x="319" y="135"/>
                  </a:lnTo>
                  <a:lnTo>
                    <a:pt x="319" y="136"/>
                  </a:lnTo>
                  <a:lnTo>
                    <a:pt x="319" y="137"/>
                  </a:lnTo>
                  <a:lnTo>
                    <a:pt x="319" y="138"/>
                  </a:lnTo>
                  <a:lnTo>
                    <a:pt x="319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1" y="142"/>
                  </a:lnTo>
                  <a:lnTo>
                    <a:pt x="322" y="143"/>
                  </a:lnTo>
                  <a:lnTo>
                    <a:pt x="323" y="144"/>
                  </a:lnTo>
                  <a:lnTo>
                    <a:pt x="324" y="145"/>
                  </a:lnTo>
                  <a:lnTo>
                    <a:pt x="325" y="146"/>
                  </a:lnTo>
                  <a:lnTo>
                    <a:pt x="326" y="147"/>
                  </a:lnTo>
                  <a:lnTo>
                    <a:pt x="327" y="148"/>
                  </a:lnTo>
                  <a:lnTo>
                    <a:pt x="328" y="149"/>
                  </a:lnTo>
                  <a:lnTo>
                    <a:pt x="329" y="149"/>
                  </a:lnTo>
                  <a:lnTo>
                    <a:pt x="219" y="149"/>
                  </a:lnTo>
                  <a:lnTo>
                    <a:pt x="206" y="149"/>
                  </a:lnTo>
                  <a:lnTo>
                    <a:pt x="206" y="0"/>
                  </a:lnTo>
                  <a:lnTo>
                    <a:pt x="221" y="0"/>
                  </a:lnTo>
                  <a:lnTo>
                    <a:pt x="237" y="0"/>
                  </a:lnTo>
                  <a:lnTo>
                    <a:pt x="252" y="0"/>
                  </a:lnTo>
                  <a:lnTo>
                    <a:pt x="268" y="0"/>
                  </a:lnTo>
                  <a:lnTo>
                    <a:pt x="283" y="0"/>
                  </a:lnTo>
                  <a:lnTo>
                    <a:pt x="298" y="0"/>
                  </a:lnTo>
                  <a:lnTo>
                    <a:pt x="314" y="0"/>
                  </a:lnTo>
                  <a:lnTo>
                    <a:pt x="329" y="0"/>
                  </a:lnTo>
                  <a:lnTo>
                    <a:pt x="328" y="0"/>
                  </a:lnTo>
                  <a:lnTo>
                    <a:pt x="327" y="1"/>
                  </a:lnTo>
                  <a:lnTo>
                    <a:pt x="326" y="2"/>
                  </a:lnTo>
                  <a:lnTo>
                    <a:pt x="325" y="3"/>
                  </a:lnTo>
                  <a:lnTo>
                    <a:pt x="324" y="4"/>
                  </a:lnTo>
                  <a:lnTo>
                    <a:pt x="323" y="5"/>
                  </a:lnTo>
                  <a:lnTo>
                    <a:pt x="322" y="6"/>
                  </a:lnTo>
                  <a:lnTo>
                    <a:pt x="321" y="7"/>
                  </a:lnTo>
                  <a:lnTo>
                    <a:pt x="321" y="8"/>
                  </a:lnTo>
                  <a:lnTo>
                    <a:pt x="320" y="9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9" y="12"/>
                  </a:lnTo>
                  <a:lnTo>
                    <a:pt x="319" y="13"/>
                  </a:lnTo>
                  <a:lnTo>
                    <a:pt x="319" y="14"/>
                  </a:lnTo>
                  <a:lnTo>
                    <a:pt x="319" y="15"/>
                  </a:lnTo>
                  <a:lnTo>
                    <a:pt x="319" y="16"/>
                  </a:lnTo>
                  <a:lnTo>
                    <a:pt x="319" y="17"/>
                  </a:lnTo>
                  <a:lnTo>
                    <a:pt x="319" y="18"/>
                  </a:lnTo>
                  <a:lnTo>
                    <a:pt x="319" y="19"/>
                  </a:lnTo>
                  <a:lnTo>
                    <a:pt x="320" y="20"/>
                  </a:lnTo>
                  <a:lnTo>
                    <a:pt x="320" y="21"/>
                  </a:lnTo>
                  <a:lnTo>
                    <a:pt x="321" y="22"/>
                  </a:lnTo>
                  <a:lnTo>
                    <a:pt x="321" y="23"/>
                  </a:lnTo>
                  <a:lnTo>
                    <a:pt x="322" y="24"/>
                  </a:lnTo>
                  <a:lnTo>
                    <a:pt x="323" y="25"/>
                  </a:lnTo>
                  <a:lnTo>
                    <a:pt x="324" y="25"/>
                  </a:lnTo>
                  <a:lnTo>
                    <a:pt x="325" y="26"/>
                  </a:lnTo>
                  <a:lnTo>
                    <a:pt x="326" y="27"/>
                  </a:lnTo>
                  <a:lnTo>
                    <a:pt x="327" y="28"/>
                  </a:lnTo>
                  <a:lnTo>
                    <a:pt x="328" y="29"/>
                  </a:lnTo>
                  <a:lnTo>
                    <a:pt x="329" y="30"/>
                  </a:lnTo>
                  <a:close/>
                  <a:moveTo>
                    <a:pt x="116" y="0"/>
                  </a:moveTo>
                  <a:lnTo>
                    <a:pt x="194" y="0"/>
                  </a:lnTo>
                  <a:lnTo>
                    <a:pt x="133" y="75"/>
                  </a:lnTo>
                  <a:lnTo>
                    <a:pt x="194" y="149"/>
                  </a:lnTo>
                  <a:lnTo>
                    <a:pt x="116" y="149"/>
                  </a:lnTo>
                  <a:lnTo>
                    <a:pt x="67" y="79"/>
                  </a:lnTo>
                  <a:lnTo>
                    <a:pt x="67" y="149"/>
                  </a:lnTo>
                  <a:lnTo>
                    <a:pt x="0" y="149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7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05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GB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9pPr>
            </a:lstStyle>
            <a:p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 userDrawn="1"/>
          </p:nvSpPr>
          <p:spPr bwMode="auto">
            <a:xfrm>
              <a:off x="789" y="2462"/>
              <a:ext cx="218" cy="292"/>
            </a:xfrm>
            <a:custGeom>
              <a:avLst/>
              <a:gdLst>
                <a:gd name="T0" fmla="*/ 86 w 218"/>
                <a:gd name="T1" fmla="*/ 289 h 292"/>
                <a:gd name="T2" fmla="*/ 108 w 218"/>
                <a:gd name="T3" fmla="*/ 279 h 292"/>
                <a:gd name="T4" fmla="*/ 117 w 218"/>
                <a:gd name="T5" fmla="*/ 265 h 292"/>
                <a:gd name="T6" fmla="*/ 108 w 218"/>
                <a:gd name="T7" fmla="*/ 252 h 292"/>
                <a:gd name="T8" fmla="*/ 86 w 218"/>
                <a:gd name="T9" fmla="*/ 242 h 292"/>
                <a:gd name="T10" fmla="*/ 55 w 218"/>
                <a:gd name="T11" fmla="*/ 239 h 292"/>
                <a:gd name="T12" fmla="*/ 26 w 218"/>
                <a:gd name="T13" fmla="*/ 244 h 292"/>
                <a:gd name="T14" fmla="*/ 6 w 218"/>
                <a:gd name="T15" fmla="*/ 254 h 292"/>
                <a:gd name="T16" fmla="*/ 0 w 218"/>
                <a:gd name="T17" fmla="*/ 268 h 292"/>
                <a:gd name="T18" fmla="*/ 12 w 218"/>
                <a:gd name="T19" fmla="*/ 281 h 292"/>
                <a:gd name="T20" fmla="*/ 36 w 218"/>
                <a:gd name="T21" fmla="*/ 290 h 292"/>
                <a:gd name="T22" fmla="*/ 115 w 218"/>
                <a:gd name="T23" fmla="*/ 232 h 292"/>
                <a:gd name="T24" fmla="*/ 144 w 218"/>
                <a:gd name="T25" fmla="*/ 227 h 292"/>
                <a:gd name="T26" fmla="*/ 163 w 218"/>
                <a:gd name="T27" fmla="*/ 216 h 292"/>
                <a:gd name="T28" fmla="*/ 167 w 218"/>
                <a:gd name="T29" fmla="*/ 201 h 292"/>
                <a:gd name="T30" fmla="*/ 154 w 218"/>
                <a:gd name="T31" fmla="*/ 189 h 292"/>
                <a:gd name="T32" fmla="*/ 129 w 218"/>
                <a:gd name="T33" fmla="*/ 181 h 292"/>
                <a:gd name="T34" fmla="*/ 97 w 218"/>
                <a:gd name="T35" fmla="*/ 180 h 292"/>
                <a:gd name="T36" fmla="*/ 70 w 218"/>
                <a:gd name="T37" fmla="*/ 186 h 292"/>
                <a:gd name="T38" fmla="*/ 53 w 218"/>
                <a:gd name="T39" fmla="*/ 198 h 292"/>
                <a:gd name="T40" fmla="*/ 53 w 218"/>
                <a:gd name="T41" fmla="*/ 212 h 292"/>
                <a:gd name="T42" fmla="*/ 68 w 218"/>
                <a:gd name="T43" fmla="*/ 224 h 292"/>
                <a:gd name="T44" fmla="*/ 94 w 218"/>
                <a:gd name="T45" fmla="*/ 231 h 292"/>
                <a:gd name="T46" fmla="*/ 73 w 218"/>
                <a:gd name="T47" fmla="*/ 51 h 292"/>
                <a:gd name="T48" fmla="*/ 100 w 218"/>
                <a:gd name="T49" fmla="*/ 44 h 292"/>
                <a:gd name="T50" fmla="*/ 115 w 218"/>
                <a:gd name="T51" fmla="*/ 32 h 292"/>
                <a:gd name="T52" fmla="*/ 114 w 218"/>
                <a:gd name="T53" fmla="*/ 18 h 292"/>
                <a:gd name="T54" fmla="*/ 98 w 218"/>
                <a:gd name="T55" fmla="*/ 6 h 292"/>
                <a:gd name="T56" fmla="*/ 70 w 218"/>
                <a:gd name="T57" fmla="*/ 0 h 292"/>
                <a:gd name="T58" fmla="*/ 38 w 218"/>
                <a:gd name="T59" fmla="*/ 1 h 292"/>
                <a:gd name="T60" fmla="*/ 14 w 218"/>
                <a:gd name="T61" fmla="*/ 9 h 292"/>
                <a:gd name="T62" fmla="*/ 1 w 218"/>
                <a:gd name="T63" fmla="*/ 22 h 292"/>
                <a:gd name="T64" fmla="*/ 5 w 218"/>
                <a:gd name="T65" fmla="*/ 36 h 292"/>
                <a:gd name="T66" fmla="*/ 24 w 218"/>
                <a:gd name="T67" fmla="*/ 47 h 292"/>
                <a:gd name="T68" fmla="*/ 53 w 218"/>
                <a:gd name="T69" fmla="*/ 52 h 292"/>
                <a:gd name="T70" fmla="*/ 132 w 218"/>
                <a:gd name="T71" fmla="*/ 110 h 292"/>
                <a:gd name="T72" fmla="*/ 156 w 218"/>
                <a:gd name="T73" fmla="*/ 101 h 292"/>
                <a:gd name="T74" fmla="*/ 167 w 218"/>
                <a:gd name="T75" fmla="*/ 88 h 292"/>
                <a:gd name="T76" fmla="*/ 162 w 218"/>
                <a:gd name="T77" fmla="*/ 74 h 292"/>
                <a:gd name="T78" fmla="*/ 142 w 218"/>
                <a:gd name="T79" fmla="*/ 64 h 292"/>
                <a:gd name="T80" fmla="*/ 112 w 218"/>
                <a:gd name="T81" fmla="*/ 59 h 292"/>
                <a:gd name="T82" fmla="*/ 81 w 218"/>
                <a:gd name="T83" fmla="*/ 63 h 292"/>
                <a:gd name="T84" fmla="*/ 59 w 218"/>
                <a:gd name="T85" fmla="*/ 72 h 292"/>
                <a:gd name="T86" fmla="*/ 51 w 218"/>
                <a:gd name="T87" fmla="*/ 86 h 292"/>
                <a:gd name="T88" fmla="*/ 59 w 218"/>
                <a:gd name="T89" fmla="*/ 99 h 292"/>
                <a:gd name="T90" fmla="*/ 81 w 218"/>
                <a:gd name="T91" fmla="*/ 109 h 292"/>
                <a:gd name="T92" fmla="*/ 160 w 218"/>
                <a:gd name="T93" fmla="*/ 172 h 292"/>
                <a:gd name="T94" fmla="*/ 190 w 218"/>
                <a:gd name="T95" fmla="*/ 168 h 292"/>
                <a:gd name="T96" fmla="*/ 211 w 218"/>
                <a:gd name="T97" fmla="*/ 158 h 292"/>
                <a:gd name="T98" fmla="*/ 218 w 218"/>
                <a:gd name="T99" fmla="*/ 144 h 292"/>
                <a:gd name="T100" fmla="*/ 208 w 218"/>
                <a:gd name="T101" fmla="*/ 131 h 292"/>
                <a:gd name="T102" fmla="*/ 185 w 218"/>
                <a:gd name="T103" fmla="*/ 122 h 292"/>
                <a:gd name="T104" fmla="*/ 154 w 218"/>
                <a:gd name="T105" fmla="*/ 119 h 292"/>
                <a:gd name="T106" fmla="*/ 125 w 218"/>
                <a:gd name="T107" fmla="*/ 125 h 292"/>
                <a:gd name="T108" fmla="*/ 106 w 218"/>
                <a:gd name="T109" fmla="*/ 135 h 292"/>
                <a:gd name="T110" fmla="*/ 102 w 218"/>
                <a:gd name="T111" fmla="*/ 150 h 292"/>
                <a:gd name="T112" fmla="*/ 115 w 218"/>
                <a:gd name="T113" fmla="*/ 162 h 292"/>
                <a:gd name="T114" fmla="*/ 140 w 218"/>
                <a:gd name="T115" fmla="*/ 170 h 29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18"/>
                <a:gd name="T175" fmla="*/ 0 h 292"/>
                <a:gd name="T176" fmla="*/ 218 w 218"/>
                <a:gd name="T177" fmla="*/ 292 h 29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18" h="292">
                  <a:moveTo>
                    <a:pt x="58" y="292"/>
                  </a:moveTo>
                  <a:lnTo>
                    <a:pt x="61" y="292"/>
                  </a:lnTo>
                  <a:lnTo>
                    <a:pt x="64" y="292"/>
                  </a:lnTo>
                  <a:lnTo>
                    <a:pt x="67" y="291"/>
                  </a:lnTo>
                  <a:lnTo>
                    <a:pt x="70" y="291"/>
                  </a:lnTo>
                  <a:lnTo>
                    <a:pt x="73" y="291"/>
                  </a:lnTo>
                  <a:lnTo>
                    <a:pt x="76" y="291"/>
                  </a:lnTo>
                  <a:lnTo>
                    <a:pt x="78" y="290"/>
                  </a:lnTo>
                  <a:lnTo>
                    <a:pt x="81" y="290"/>
                  </a:lnTo>
                  <a:lnTo>
                    <a:pt x="84" y="289"/>
                  </a:lnTo>
                  <a:lnTo>
                    <a:pt x="86" y="289"/>
                  </a:lnTo>
                  <a:lnTo>
                    <a:pt x="89" y="288"/>
                  </a:lnTo>
                  <a:lnTo>
                    <a:pt x="91" y="287"/>
                  </a:lnTo>
                  <a:lnTo>
                    <a:pt x="93" y="286"/>
                  </a:lnTo>
                  <a:lnTo>
                    <a:pt x="96" y="286"/>
                  </a:lnTo>
                  <a:lnTo>
                    <a:pt x="98" y="285"/>
                  </a:lnTo>
                  <a:lnTo>
                    <a:pt x="100" y="284"/>
                  </a:lnTo>
                  <a:lnTo>
                    <a:pt x="102" y="283"/>
                  </a:lnTo>
                  <a:lnTo>
                    <a:pt x="103" y="282"/>
                  </a:lnTo>
                  <a:lnTo>
                    <a:pt x="105" y="281"/>
                  </a:lnTo>
                  <a:lnTo>
                    <a:pt x="107" y="280"/>
                  </a:lnTo>
                  <a:lnTo>
                    <a:pt x="108" y="279"/>
                  </a:lnTo>
                  <a:lnTo>
                    <a:pt x="110" y="278"/>
                  </a:lnTo>
                  <a:lnTo>
                    <a:pt x="111" y="277"/>
                  </a:lnTo>
                  <a:lnTo>
                    <a:pt x="112" y="276"/>
                  </a:lnTo>
                  <a:lnTo>
                    <a:pt x="113" y="274"/>
                  </a:lnTo>
                  <a:lnTo>
                    <a:pt x="114" y="273"/>
                  </a:lnTo>
                  <a:lnTo>
                    <a:pt x="115" y="272"/>
                  </a:lnTo>
                  <a:lnTo>
                    <a:pt x="116" y="271"/>
                  </a:lnTo>
                  <a:lnTo>
                    <a:pt x="116" y="269"/>
                  </a:lnTo>
                  <a:lnTo>
                    <a:pt x="116" y="268"/>
                  </a:lnTo>
                  <a:lnTo>
                    <a:pt x="117" y="267"/>
                  </a:lnTo>
                  <a:lnTo>
                    <a:pt x="117" y="265"/>
                  </a:lnTo>
                  <a:lnTo>
                    <a:pt x="117" y="264"/>
                  </a:lnTo>
                  <a:lnTo>
                    <a:pt x="116" y="263"/>
                  </a:lnTo>
                  <a:lnTo>
                    <a:pt x="116" y="261"/>
                  </a:lnTo>
                  <a:lnTo>
                    <a:pt x="116" y="260"/>
                  </a:lnTo>
                  <a:lnTo>
                    <a:pt x="115" y="259"/>
                  </a:lnTo>
                  <a:lnTo>
                    <a:pt x="114" y="258"/>
                  </a:lnTo>
                  <a:lnTo>
                    <a:pt x="113" y="256"/>
                  </a:lnTo>
                  <a:lnTo>
                    <a:pt x="112" y="255"/>
                  </a:lnTo>
                  <a:lnTo>
                    <a:pt x="111" y="254"/>
                  </a:lnTo>
                  <a:lnTo>
                    <a:pt x="110" y="253"/>
                  </a:lnTo>
                  <a:lnTo>
                    <a:pt x="108" y="252"/>
                  </a:lnTo>
                  <a:lnTo>
                    <a:pt x="107" y="251"/>
                  </a:lnTo>
                  <a:lnTo>
                    <a:pt x="105" y="250"/>
                  </a:lnTo>
                  <a:lnTo>
                    <a:pt x="103" y="249"/>
                  </a:lnTo>
                  <a:lnTo>
                    <a:pt x="102" y="248"/>
                  </a:lnTo>
                  <a:lnTo>
                    <a:pt x="100" y="247"/>
                  </a:lnTo>
                  <a:lnTo>
                    <a:pt x="98" y="246"/>
                  </a:lnTo>
                  <a:lnTo>
                    <a:pt x="96" y="245"/>
                  </a:lnTo>
                  <a:lnTo>
                    <a:pt x="93" y="244"/>
                  </a:lnTo>
                  <a:lnTo>
                    <a:pt x="91" y="244"/>
                  </a:lnTo>
                  <a:lnTo>
                    <a:pt x="89" y="243"/>
                  </a:lnTo>
                  <a:lnTo>
                    <a:pt x="86" y="242"/>
                  </a:lnTo>
                  <a:lnTo>
                    <a:pt x="84" y="242"/>
                  </a:lnTo>
                  <a:lnTo>
                    <a:pt x="81" y="241"/>
                  </a:lnTo>
                  <a:lnTo>
                    <a:pt x="78" y="241"/>
                  </a:lnTo>
                  <a:lnTo>
                    <a:pt x="76" y="240"/>
                  </a:lnTo>
                  <a:lnTo>
                    <a:pt x="73" y="240"/>
                  </a:lnTo>
                  <a:lnTo>
                    <a:pt x="70" y="240"/>
                  </a:lnTo>
                  <a:lnTo>
                    <a:pt x="67" y="240"/>
                  </a:lnTo>
                  <a:lnTo>
                    <a:pt x="64" y="239"/>
                  </a:lnTo>
                  <a:lnTo>
                    <a:pt x="61" y="239"/>
                  </a:lnTo>
                  <a:lnTo>
                    <a:pt x="58" y="239"/>
                  </a:lnTo>
                  <a:lnTo>
                    <a:pt x="55" y="239"/>
                  </a:lnTo>
                  <a:lnTo>
                    <a:pt x="53" y="239"/>
                  </a:lnTo>
                  <a:lnTo>
                    <a:pt x="50" y="240"/>
                  </a:lnTo>
                  <a:lnTo>
                    <a:pt x="47" y="240"/>
                  </a:lnTo>
                  <a:lnTo>
                    <a:pt x="44" y="240"/>
                  </a:lnTo>
                  <a:lnTo>
                    <a:pt x="41" y="240"/>
                  </a:lnTo>
                  <a:lnTo>
                    <a:pt x="38" y="241"/>
                  </a:lnTo>
                  <a:lnTo>
                    <a:pt x="36" y="241"/>
                  </a:lnTo>
                  <a:lnTo>
                    <a:pt x="33" y="242"/>
                  </a:lnTo>
                  <a:lnTo>
                    <a:pt x="31" y="242"/>
                  </a:lnTo>
                  <a:lnTo>
                    <a:pt x="28" y="243"/>
                  </a:lnTo>
                  <a:lnTo>
                    <a:pt x="26" y="244"/>
                  </a:lnTo>
                  <a:lnTo>
                    <a:pt x="24" y="244"/>
                  </a:lnTo>
                  <a:lnTo>
                    <a:pt x="21" y="245"/>
                  </a:lnTo>
                  <a:lnTo>
                    <a:pt x="19" y="246"/>
                  </a:lnTo>
                  <a:lnTo>
                    <a:pt x="17" y="247"/>
                  </a:lnTo>
                  <a:lnTo>
                    <a:pt x="15" y="248"/>
                  </a:lnTo>
                  <a:lnTo>
                    <a:pt x="14" y="249"/>
                  </a:lnTo>
                  <a:lnTo>
                    <a:pt x="12" y="250"/>
                  </a:lnTo>
                  <a:lnTo>
                    <a:pt x="10" y="251"/>
                  </a:lnTo>
                  <a:lnTo>
                    <a:pt x="9" y="252"/>
                  </a:lnTo>
                  <a:lnTo>
                    <a:pt x="7" y="253"/>
                  </a:lnTo>
                  <a:lnTo>
                    <a:pt x="6" y="254"/>
                  </a:lnTo>
                  <a:lnTo>
                    <a:pt x="5" y="255"/>
                  </a:lnTo>
                  <a:lnTo>
                    <a:pt x="4" y="256"/>
                  </a:lnTo>
                  <a:lnTo>
                    <a:pt x="3" y="258"/>
                  </a:lnTo>
                  <a:lnTo>
                    <a:pt x="2" y="259"/>
                  </a:lnTo>
                  <a:lnTo>
                    <a:pt x="1" y="260"/>
                  </a:lnTo>
                  <a:lnTo>
                    <a:pt x="1" y="261"/>
                  </a:lnTo>
                  <a:lnTo>
                    <a:pt x="0" y="263"/>
                  </a:lnTo>
                  <a:lnTo>
                    <a:pt x="0" y="264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0" y="268"/>
                  </a:lnTo>
                  <a:lnTo>
                    <a:pt x="1" y="269"/>
                  </a:lnTo>
                  <a:lnTo>
                    <a:pt x="1" y="271"/>
                  </a:lnTo>
                  <a:lnTo>
                    <a:pt x="2" y="272"/>
                  </a:lnTo>
                  <a:lnTo>
                    <a:pt x="3" y="273"/>
                  </a:lnTo>
                  <a:lnTo>
                    <a:pt x="4" y="274"/>
                  </a:lnTo>
                  <a:lnTo>
                    <a:pt x="5" y="276"/>
                  </a:lnTo>
                  <a:lnTo>
                    <a:pt x="6" y="277"/>
                  </a:lnTo>
                  <a:lnTo>
                    <a:pt x="7" y="278"/>
                  </a:lnTo>
                  <a:lnTo>
                    <a:pt x="9" y="279"/>
                  </a:lnTo>
                  <a:lnTo>
                    <a:pt x="10" y="280"/>
                  </a:lnTo>
                  <a:lnTo>
                    <a:pt x="12" y="281"/>
                  </a:lnTo>
                  <a:lnTo>
                    <a:pt x="14" y="282"/>
                  </a:lnTo>
                  <a:lnTo>
                    <a:pt x="15" y="283"/>
                  </a:lnTo>
                  <a:lnTo>
                    <a:pt x="17" y="284"/>
                  </a:lnTo>
                  <a:lnTo>
                    <a:pt x="19" y="285"/>
                  </a:lnTo>
                  <a:lnTo>
                    <a:pt x="21" y="286"/>
                  </a:lnTo>
                  <a:lnTo>
                    <a:pt x="24" y="286"/>
                  </a:lnTo>
                  <a:lnTo>
                    <a:pt x="26" y="287"/>
                  </a:lnTo>
                  <a:lnTo>
                    <a:pt x="28" y="288"/>
                  </a:lnTo>
                  <a:lnTo>
                    <a:pt x="31" y="289"/>
                  </a:lnTo>
                  <a:lnTo>
                    <a:pt x="33" y="289"/>
                  </a:lnTo>
                  <a:lnTo>
                    <a:pt x="36" y="290"/>
                  </a:lnTo>
                  <a:lnTo>
                    <a:pt x="38" y="290"/>
                  </a:lnTo>
                  <a:lnTo>
                    <a:pt x="41" y="291"/>
                  </a:lnTo>
                  <a:lnTo>
                    <a:pt x="44" y="291"/>
                  </a:lnTo>
                  <a:lnTo>
                    <a:pt x="47" y="291"/>
                  </a:lnTo>
                  <a:lnTo>
                    <a:pt x="50" y="291"/>
                  </a:lnTo>
                  <a:lnTo>
                    <a:pt x="53" y="292"/>
                  </a:lnTo>
                  <a:lnTo>
                    <a:pt x="55" y="292"/>
                  </a:lnTo>
                  <a:lnTo>
                    <a:pt x="58" y="292"/>
                  </a:lnTo>
                  <a:close/>
                  <a:moveTo>
                    <a:pt x="109" y="232"/>
                  </a:moveTo>
                  <a:lnTo>
                    <a:pt x="112" y="232"/>
                  </a:lnTo>
                  <a:lnTo>
                    <a:pt x="115" y="232"/>
                  </a:lnTo>
                  <a:lnTo>
                    <a:pt x="118" y="231"/>
                  </a:lnTo>
                  <a:lnTo>
                    <a:pt x="121" y="231"/>
                  </a:lnTo>
                  <a:lnTo>
                    <a:pt x="124" y="231"/>
                  </a:lnTo>
                  <a:lnTo>
                    <a:pt x="126" y="231"/>
                  </a:lnTo>
                  <a:lnTo>
                    <a:pt x="129" y="230"/>
                  </a:lnTo>
                  <a:lnTo>
                    <a:pt x="132" y="230"/>
                  </a:lnTo>
                  <a:lnTo>
                    <a:pt x="134" y="229"/>
                  </a:lnTo>
                  <a:lnTo>
                    <a:pt x="137" y="229"/>
                  </a:lnTo>
                  <a:lnTo>
                    <a:pt x="139" y="228"/>
                  </a:lnTo>
                  <a:lnTo>
                    <a:pt x="142" y="227"/>
                  </a:lnTo>
                  <a:lnTo>
                    <a:pt x="144" y="227"/>
                  </a:lnTo>
                  <a:lnTo>
                    <a:pt x="146" y="226"/>
                  </a:lnTo>
                  <a:lnTo>
                    <a:pt x="148" y="225"/>
                  </a:lnTo>
                  <a:lnTo>
                    <a:pt x="150" y="224"/>
                  </a:lnTo>
                  <a:lnTo>
                    <a:pt x="152" y="223"/>
                  </a:lnTo>
                  <a:lnTo>
                    <a:pt x="154" y="222"/>
                  </a:lnTo>
                  <a:lnTo>
                    <a:pt x="156" y="221"/>
                  </a:lnTo>
                  <a:lnTo>
                    <a:pt x="157" y="220"/>
                  </a:lnTo>
                  <a:lnTo>
                    <a:pt x="159" y="219"/>
                  </a:lnTo>
                  <a:lnTo>
                    <a:pt x="160" y="218"/>
                  </a:lnTo>
                  <a:lnTo>
                    <a:pt x="162" y="217"/>
                  </a:lnTo>
                  <a:lnTo>
                    <a:pt x="163" y="216"/>
                  </a:lnTo>
                  <a:lnTo>
                    <a:pt x="164" y="214"/>
                  </a:lnTo>
                  <a:lnTo>
                    <a:pt x="165" y="213"/>
                  </a:lnTo>
                  <a:lnTo>
                    <a:pt x="166" y="212"/>
                  </a:lnTo>
                  <a:lnTo>
                    <a:pt x="166" y="211"/>
                  </a:lnTo>
                  <a:lnTo>
                    <a:pt x="167" y="210"/>
                  </a:lnTo>
                  <a:lnTo>
                    <a:pt x="167" y="208"/>
                  </a:lnTo>
                  <a:lnTo>
                    <a:pt x="167" y="207"/>
                  </a:lnTo>
                  <a:lnTo>
                    <a:pt x="167" y="206"/>
                  </a:lnTo>
                  <a:lnTo>
                    <a:pt x="167" y="204"/>
                  </a:lnTo>
                  <a:lnTo>
                    <a:pt x="167" y="203"/>
                  </a:lnTo>
                  <a:lnTo>
                    <a:pt x="167" y="201"/>
                  </a:lnTo>
                  <a:lnTo>
                    <a:pt x="166" y="200"/>
                  </a:lnTo>
                  <a:lnTo>
                    <a:pt x="166" y="199"/>
                  </a:lnTo>
                  <a:lnTo>
                    <a:pt x="165" y="198"/>
                  </a:lnTo>
                  <a:lnTo>
                    <a:pt x="164" y="197"/>
                  </a:lnTo>
                  <a:lnTo>
                    <a:pt x="163" y="195"/>
                  </a:lnTo>
                  <a:lnTo>
                    <a:pt x="162" y="194"/>
                  </a:lnTo>
                  <a:lnTo>
                    <a:pt x="160" y="193"/>
                  </a:lnTo>
                  <a:lnTo>
                    <a:pt x="159" y="192"/>
                  </a:lnTo>
                  <a:lnTo>
                    <a:pt x="157" y="191"/>
                  </a:lnTo>
                  <a:lnTo>
                    <a:pt x="156" y="190"/>
                  </a:lnTo>
                  <a:lnTo>
                    <a:pt x="154" y="189"/>
                  </a:lnTo>
                  <a:lnTo>
                    <a:pt x="152" y="188"/>
                  </a:lnTo>
                  <a:lnTo>
                    <a:pt x="150" y="187"/>
                  </a:lnTo>
                  <a:lnTo>
                    <a:pt x="148" y="186"/>
                  </a:lnTo>
                  <a:lnTo>
                    <a:pt x="146" y="185"/>
                  </a:lnTo>
                  <a:lnTo>
                    <a:pt x="144" y="184"/>
                  </a:lnTo>
                  <a:lnTo>
                    <a:pt x="142" y="184"/>
                  </a:lnTo>
                  <a:lnTo>
                    <a:pt x="139" y="183"/>
                  </a:lnTo>
                  <a:lnTo>
                    <a:pt x="137" y="182"/>
                  </a:lnTo>
                  <a:lnTo>
                    <a:pt x="134" y="182"/>
                  </a:lnTo>
                  <a:lnTo>
                    <a:pt x="132" y="181"/>
                  </a:lnTo>
                  <a:lnTo>
                    <a:pt x="129" y="181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8" y="180"/>
                  </a:lnTo>
                  <a:lnTo>
                    <a:pt x="115" y="179"/>
                  </a:lnTo>
                  <a:lnTo>
                    <a:pt x="112" y="179"/>
                  </a:lnTo>
                  <a:lnTo>
                    <a:pt x="109" y="179"/>
                  </a:lnTo>
                  <a:lnTo>
                    <a:pt x="106" y="179"/>
                  </a:lnTo>
                  <a:lnTo>
                    <a:pt x="103" y="179"/>
                  </a:lnTo>
                  <a:lnTo>
                    <a:pt x="100" y="180"/>
                  </a:lnTo>
                  <a:lnTo>
                    <a:pt x="97" y="180"/>
                  </a:lnTo>
                  <a:lnTo>
                    <a:pt x="94" y="180"/>
                  </a:lnTo>
                  <a:lnTo>
                    <a:pt x="92" y="180"/>
                  </a:lnTo>
                  <a:lnTo>
                    <a:pt x="89" y="181"/>
                  </a:lnTo>
                  <a:lnTo>
                    <a:pt x="86" y="181"/>
                  </a:lnTo>
                  <a:lnTo>
                    <a:pt x="84" y="182"/>
                  </a:lnTo>
                  <a:lnTo>
                    <a:pt x="81" y="182"/>
                  </a:lnTo>
                  <a:lnTo>
                    <a:pt x="79" y="183"/>
                  </a:lnTo>
                  <a:lnTo>
                    <a:pt x="77" y="184"/>
                  </a:lnTo>
                  <a:lnTo>
                    <a:pt x="74" y="184"/>
                  </a:lnTo>
                  <a:lnTo>
                    <a:pt x="72" y="185"/>
                  </a:lnTo>
                  <a:lnTo>
                    <a:pt x="70" y="186"/>
                  </a:lnTo>
                  <a:lnTo>
                    <a:pt x="68" y="187"/>
                  </a:lnTo>
                  <a:lnTo>
                    <a:pt x="66" y="188"/>
                  </a:lnTo>
                  <a:lnTo>
                    <a:pt x="64" y="189"/>
                  </a:lnTo>
                  <a:lnTo>
                    <a:pt x="62" y="190"/>
                  </a:lnTo>
                  <a:lnTo>
                    <a:pt x="61" y="191"/>
                  </a:lnTo>
                  <a:lnTo>
                    <a:pt x="59" y="192"/>
                  </a:lnTo>
                  <a:lnTo>
                    <a:pt x="58" y="193"/>
                  </a:lnTo>
                  <a:lnTo>
                    <a:pt x="57" y="194"/>
                  </a:lnTo>
                  <a:lnTo>
                    <a:pt x="55" y="195"/>
                  </a:lnTo>
                  <a:lnTo>
                    <a:pt x="54" y="197"/>
                  </a:lnTo>
                  <a:lnTo>
                    <a:pt x="53" y="198"/>
                  </a:lnTo>
                  <a:lnTo>
                    <a:pt x="53" y="199"/>
                  </a:lnTo>
                  <a:lnTo>
                    <a:pt x="52" y="200"/>
                  </a:lnTo>
                  <a:lnTo>
                    <a:pt x="51" y="201"/>
                  </a:lnTo>
                  <a:lnTo>
                    <a:pt x="51" y="203"/>
                  </a:lnTo>
                  <a:lnTo>
                    <a:pt x="51" y="204"/>
                  </a:lnTo>
                  <a:lnTo>
                    <a:pt x="51" y="206"/>
                  </a:lnTo>
                  <a:lnTo>
                    <a:pt x="51" y="207"/>
                  </a:lnTo>
                  <a:lnTo>
                    <a:pt x="51" y="208"/>
                  </a:lnTo>
                  <a:lnTo>
                    <a:pt x="51" y="210"/>
                  </a:lnTo>
                  <a:lnTo>
                    <a:pt x="52" y="211"/>
                  </a:lnTo>
                  <a:lnTo>
                    <a:pt x="53" y="212"/>
                  </a:lnTo>
                  <a:lnTo>
                    <a:pt x="53" y="213"/>
                  </a:lnTo>
                  <a:lnTo>
                    <a:pt x="54" y="214"/>
                  </a:lnTo>
                  <a:lnTo>
                    <a:pt x="55" y="216"/>
                  </a:lnTo>
                  <a:lnTo>
                    <a:pt x="57" y="217"/>
                  </a:lnTo>
                  <a:lnTo>
                    <a:pt x="58" y="218"/>
                  </a:lnTo>
                  <a:lnTo>
                    <a:pt x="59" y="219"/>
                  </a:lnTo>
                  <a:lnTo>
                    <a:pt x="61" y="220"/>
                  </a:lnTo>
                  <a:lnTo>
                    <a:pt x="62" y="221"/>
                  </a:lnTo>
                  <a:lnTo>
                    <a:pt x="64" y="222"/>
                  </a:lnTo>
                  <a:lnTo>
                    <a:pt x="66" y="223"/>
                  </a:lnTo>
                  <a:lnTo>
                    <a:pt x="68" y="224"/>
                  </a:lnTo>
                  <a:lnTo>
                    <a:pt x="70" y="225"/>
                  </a:lnTo>
                  <a:lnTo>
                    <a:pt x="72" y="226"/>
                  </a:lnTo>
                  <a:lnTo>
                    <a:pt x="74" y="227"/>
                  </a:lnTo>
                  <a:lnTo>
                    <a:pt x="77" y="227"/>
                  </a:lnTo>
                  <a:lnTo>
                    <a:pt x="79" y="228"/>
                  </a:lnTo>
                  <a:lnTo>
                    <a:pt x="81" y="229"/>
                  </a:lnTo>
                  <a:lnTo>
                    <a:pt x="84" y="229"/>
                  </a:lnTo>
                  <a:lnTo>
                    <a:pt x="86" y="230"/>
                  </a:lnTo>
                  <a:lnTo>
                    <a:pt x="89" y="230"/>
                  </a:lnTo>
                  <a:lnTo>
                    <a:pt x="92" y="231"/>
                  </a:lnTo>
                  <a:lnTo>
                    <a:pt x="94" y="231"/>
                  </a:lnTo>
                  <a:lnTo>
                    <a:pt x="97" y="231"/>
                  </a:lnTo>
                  <a:lnTo>
                    <a:pt x="100" y="231"/>
                  </a:lnTo>
                  <a:lnTo>
                    <a:pt x="103" y="232"/>
                  </a:lnTo>
                  <a:lnTo>
                    <a:pt x="106" y="232"/>
                  </a:lnTo>
                  <a:lnTo>
                    <a:pt x="109" y="232"/>
                  </a:lnTo>
                  <a:close/>
                  <a:moveTo>
                    <a:pt x="58" y="52"/>
                  </a:moveTo>
                  <a:lnTo>
                    <a:pt x="61" y="52"/>
                  </a:lnTo>
                  <a:lnTo>
                    <a:pt x="64" y="52"/>
                  </a:lnTo>
                  <a:lnTo>
                    <a:pt x="67" y="52"/>
                  </a:lnTo>
                  <a:lnTo>
                    <a:pt x="70" y="51"/>
                  </a:lnTo>
                  <a:lnTo>
                    <a:pt x="73" y="51"/>
                  </a:lnTo>
                  <a:lnTo>
                    <a:pt x="76" y="51"/>
                  </a:lnTo>
                  <a:lnTo>
                    <a:pt x="78" y="50"/>
                  </a:lnTo>
                  <a:lnTo>
                    <a:pt x="81" y="50"/>
                  </a:lnTo>
                  <a:lnTo>
                    <a:pt x="84" y="49"/>
                  </a:lnTo>
                  <a:lnTo>
                    <a:pt x="86" y="49"/>
                  </a:lnTo>
                  <a:lnTo>
                    <a:pt x="89" y="48"/>
                  </a:lnTo>
                  <a:lnTo>
                    <a:pt x="91" y="48"/>
                  </a:lnTo>
                  <a:lnTo>
                    <a:pt x="93" y="47"/>
                  </a:lnTo>
                  <a:lnTo>
                    <a:pt x="96" y="46"/>
                  </a:lnTo>
                  <a:lnTo>
                    <a:pt x="98" y="45"/>
                  </a:lnTo>
                  <a:lnTo>
                    <a:pt x="100" y="44"/>
                  </a:lnTo>
                  <a:lnTo>
                    <a:pt x="102" y="43"/>
                  </a:lnTo>
                  <a:lnTo>
                    <a:pt x="103" y="43"/>
                  </a:lnTo>
                  <a:lnTo>
                    <a:pt x="105" y="41"/>
                  </a:lnTo>
                  <a:lnTo>
                    <a:pt x="107" y="40"/>
                  </a:lnTo>
                  <a:lnTo>
                    <a:pt x="108" y="39"/>
                  </a:lnTo>
                  <a:lnTo>
                    <a:pt x="110" y="38"/>
                  </a:lnTo>
                  <a:lnTo>
                    <a:pt x="111" y="37"/>
                  </a:lnTo>
                  <a:lnTo>
                    <a:pt x="112" y="36"/>
                  </a:lnTo>
                  <a:lnTo>
                    <a:pt x="113" y="35"/>
                  </a:lnTo>
                  <a:lnTo>
                    <a:pt x="114" y="34"/>
                  </a:lnTo>
                  <a:lnTo>
                    <a:pt x="115" y="32"/>
                  </a:lnTo>
                  <a:lnTo>
                    <a:pt x="116" y="31"/>
                  </a:lnTo>
                  <a:lnTo>
                    <a:pt x="116" y="30"/>
                  </a:lnTo>
                  <a:lnTo>
                    <a:pt x="116" y="28"/>
                  </a:lnTo>
                  <a:lnTo>
                    <a:pt x="117" y="27"/>
                  </a:lnTo>
                  <a:lnTo>
                    <a:pt x="117" y="26"/>
                  </a:lnTo>
                  <a:lnTo>
                    <a:pt x="117" y="24"/>
                  </a:lnTo>
                  <a:lnTo>
                    <a:pt x="116" y="23"/>
                  </a:lnTo>
                  <a:lnTo>
                    <a:pt x="116" y="22"/>
                  </a:lnTo>
                  <a:lnTo>
                    <a:pt x="116" y="21"/>
                  </a:lnTo>
                  <a:lnTo>
                    <a:pt x="115" y="19"/>
                  </a:lnTo>
                  <a:lnTo>
                    <a:pt x="114" y="18"/>
                  </a:lnTo>
                  <a:lnTo>
                    <a:pt x="113" y="17"/>
                  </a:lnTo>
                  <a:lnTo>
                    <a:pt x="112" y="16"/>
                  </a:lnTo>
                  <a:lnTo>
                    <a:pt x="111" y="14"/>
                  </a:lnTo>
                  <a:lnTo>
                    <a:pt x="110" y="13"/>
                  </a:lnTo>
                  <a:lnTo>
                    <a:pt x="108" y="12"/>
                  </a:lnTo>
                  <a:lnTo>
                    <a:pt x="107" y="11"/>
                  </a:lnTo>
                  <a:lnTo>
                    <a:pt x="105" y="10"/>
                  </a:lnTo>
                  <a:lnTo>
                    <a:pt x="103" y="9"/>
                  </a:lnTo>
                  <a:lnTo>
                    <a:pt x="102" y="8"/>
                  </a:lnTo>
                  <a:lnTo>
                    <a:pt x="100" y="7"/>
                  </a:lnTo>
                  <a:lnTo>
                    <a:pt x="98" y="6"/>
                  </a:lnTo>
                  <a:lnTo>
                    <a:pt x="96" y="6"/>
                  </a:lnTo>
                  <a:lnTo>
                    <a:pt x="93" y="5"/>
                  </a:lnTo>
                  <a:lnTo>
                    <a:pt x="91" y="4"/>
                  </a:lnTo>
                  <a:lnTo>
                    <a:pt x="89" y="3"/>
                  </a:lnTo>
                  <a:lnTo>
                    <a:pt x="86" y="3"/>
                  </a:lnTo>
                  <a:lnTo>
                    <a:pt x="84" y="2"/>
                  </a:lnTo>
                  <a:lnTo>
                    <a:pt x="81" y="2"/>
                  </a:lnTo>
                  <a:lnTo>
                    <a:pt x="78" y="1"/>
                  </a:lnTo>
                  <a:lnTo>
                    <a:pt x="76" y="1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1" y="1"/>
                  </a:lnTo>
                  <a:lnTo>
                    <a:pt x="38" y="1"/>
                  </a:lnTo>
                  <a:lnTo>
                    <a:pt x="36" y="2"/>
                  </a:lnTo>
                  <a:lnTo>
                    <a:pt x="33" y="2"/>
                  </a:lnTo>
                  <a:lnTo>
                    <a:pt x="31" y="3"/>
                  </a:lnTo>
                  <a:lnTo>
                    <a:pt x="28" y="3"/>
                  </a:lnTo>
                  <a:lnTo>
                    <a:pt x="26" y="4"/>
                  </a:lnTo>
                  <a:lnTo>
                    <a:pt x="24" y="5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7"/>
                  </a:lnTo>
                  <a:lnTo>
                    <a:pt x="15" y="8"/>
                  </a:lnTo>
                  <a:lnTo>
                    <a:pt x="14" y="9"/>
                  </a:lnTo>
                  <a:lnTo>
                    <a:pt x="12" y="10"/>
                  </a:lnTo>
                  <a:lnTo>
                    <a:pt x="10" y="11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4"/>
                  </a:lnTo>
                  <a:lnTo>
                    <a:pt x="5" y="16"/>
                  </a:lnTo>
                  <a:lnTo>
                    <a:pt x="4" y="17"/>
                  </a:lnTo>
                  <a:lnTo>
                    <a:pt x="3" y="18"/>
                  </a:lnTo>
                  <a:lnTo>
                    <a:pt x="2" y="19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2" y="32"/>
                  </a:lnTo>
                  <a:lnTo>
                    <a:pt x="3" y="34"/>
                  </a:lnTo>
                  <a:lnTo>
                    <a:pt x="4" y="35"/>
                  </a:lnTo>
                  <a:lnTo>
                    <a:pt x="5" y="36"/>
                  </a:lnTo>
                  <a:lnTo>
                    <a:pt x="6" y="37"/>
                  </a:lnTo>
                  <a:lnTo>
                    <a:pt x="7" y="38"/>
                  </a:lnTo>
                  <a:lnTo>
                    <a:pt x="9" y="39"/>
                  </a:lnTo>
                  <a:lnTo>
                    <a:pt x="10" y="40"/>
                  </a:lnTo>
                  <a:lnTo>
                    <a:pt x="12" y="41"/>
                  </a:lnTo>
                  <a:lnTo>
                    <a:pt x="14" y="43"/>
                  </a:lnTo>
                  <a:lnTo>
                    <a:pt x="15" y="43"/>
                  </a:lnTo>
                  <a:lnTo>
                    <a:pt x="17" y="44"/>
                  </a:lnTo>
                  <a:lnTo>
                    <a:pt x="19" y="45"/>
                  </a:lnTo>
                  <a:lnTo>
                    <a:pt x="21" y="46"/>
                  </a:lnTo>
                  <a:lnTo>
                    <a:pt x="24" y="47"/>
                  </a:lnTo>
                  <a:lnTo>
                    <a:pt x="26" y="48"/>
                  </a:lnTo>
                  <a:lnTo>
                    <a:pt x="28" y="48"/>
                  </a:lnTo>
                  <a:lnTo>
                    <a:pt x="31" y="49"/>
                  </a:lnTo>
                  <a:lnTo>
                    <a:pt x="33" y="49"/>
                  </a:lnTo>
                  <a:lnTo>
                    <a:pt x="36" y="50"/>
                  </a:lnTo>
                  <a:lnTo>
                    <a:pt x="38" y="50"/>
                  </a:lnTo>
                  <a:lnTo>
                    <a:pt x="41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5" y="52"/>
                  </a:lnTo>
                  <a:lnTo>
                    <a:pt x="58" y="52"/>
                  </a:lnTo>
                  <a:close/>
                  <a:moveTo>
                    <a:pt x="109" y="112"/>
                  </a:moveTo>
                  <a:lnTo>
                    <a:pt x="112" y="112"/>
                  </a:lnTo>
                  <a:lnTo>
                    <a:pt x="115" y="112"/>
                  </a:lnTo>
                  <a:lnTo>
                    <a:pt x="118" y="112"/>
                  </a:lnTo>
                  <a:lnTo>
                    <a:pt x="121" y="111"/>
                  </a:lnTo>
                  <a:lnTo>
                    <a:pt x="124" y="111"/>
                  </a:lnTo>
                  <a:lnTo>
                    <a:pt x="126" y="111"/>
                  </a:lnTo>
                  <a:lnTo>
                    <a:pt x="129" y="110"/>
                  </a:lnTo>
                  <a:lnTo>
                    <a:pt x="132" y="110"/>
                  </a:lnTo>
                  <a:lnTo>
                    <a:pt x="134" y="109"/>
                  </a:lnTo>
                  <a:lnTo>
                    <a:pt x="137" y="109"/>
                  </a:lnTo>
                  <a:lnTo>
                    <a:pt x="139" y="108"/>
                  </a:lnTo>
                  <a:lnTo>
                    <a:pt x="142" y="107"/>
                  </a:lnTo>
                  <a:lnTo>
                    <a:pt x="144" y="107"/>
                  </a:lnTo>
                  <a:lnTo>
                    <a:pt x="146" y="106"/>
                  </a:lnTo>
                  <a:lnTo>
                    <a:pt x="148" y="105"/>
                  </a:lnTo>
                  <a:lnTo>
                    <a:pt x="150" y="104"/>
                  </a:lnTo>
                  <a:lnTo>
                    <a:pt x="152" y="103"/>
                  </a:lnTo>
                  <a:lnTo>
                    <a:pt x="154" y="102"/>
                  </a:lnTo>
                  <a:lnTo>
                    <a:pt x="156" y="101"/>
                  </a:lnTo>
                  <a:lnTo>
                    <a:pt x="157" y="100"/>
                  </a:lnTo>
                  <a:lnTo>
                    <a:pt x="159" y="99"/>
                  </a:lnTo>
                  <a:lnTo>
                    <a:pt x="160" y="98"/>
                  </a:lnTo>
                  <a:lnTo>
                    <a:pt x="162" y="97"/>
                  </a:lnTo>
                  <a:lnTo>
                    <a:pt x="163" y="96"/>
                  </a:lnTo>
                  <a:lnTo>
                    <a:pt x="164" y="95"/>
                  </a:lnTo>
                  <a:lnTo>
                    <a:pt x="165" y="93"/>
                  </a:lnTo>
                  <a:lnTo>
                    <a:pt x="166" y="92"/>
                  </a:lnTo>
                  <a:lnTo>
                    <a:pt x="166" y="91"/>
                  </a:lnTo>
                  <a:lnTo>
                    <a:pt x="167" y="90"/>
                  </a:lnTo>
                  <a:lnTo>
                    <a:pt x="167" y="88"/>
                  </a:lnTo>
                  <a:lnTo>
                    <a:pt x="167" y="87"/>
                  </a:lnTo>
                  <a:lnTo>
                    <a:pt x="167" y="86"/>
                  </a:lnTo>
                  <a:lnTo>
                    <a:pt x="167" y="84"/>
                  </a:lnTo>
                  <a:lnTo>
                    <a:pt x="167" y="83"/>
                  </a:lnTo>
                  <a:lnTo>
                    <a:pt x="167" y="82"/>
                  </a:lnTo>
                  <a:lnTo>
                    <a:pt x="166" y="80"/>
                  </a:lnTo>
                  <a:lnTo>
                    <a:pt x="166" y="79"/>
                  </a:lnTo>
                  <a:lnTo>
                    <a:pt x="165" y="78"/>
                  </a:lnTo>
                  <a:lnTo>
                    <a:pt x="164" y="77"/>
                  </a:lnTo>
                  <a:lnTo>
                    <a:pt x="163" y="76"/>
                  </a:lnTo>
                  <a:lnTo>
                    <a:pt x="162" y="74"/>
                  </a:lnTo>
                  <a:lnTo>
                    <a:pt x="160" y="73"/>
                  </a:lnTo>
                  <a:lnTo>
                    <a:pt x="159" y="72"/>
                  </a:lnTo>
                  <a:lnTo>
                    <a:pt x="157" y="71"/>
                  </a:lnTo>
                  <a:lnTo>
                    <a:pt x="156" y="70"/>
                  </a:lnTo>
                  <a:lnTo>
                    <a:pt x="154" y="69"/>
                  </a:lnTo>
                  <a:lnTo>
                    <a:pt x="152" y="68"/>
                  </a:lnTo>
                  <a:lnTo>
                    <a:pt x="150" y="67"/>
                  </a:lnTo>
                  <a:lnTo>
                    <a:pt x="148" y="66"/>
                  </a:lnTo>
                  <a:lnTo>
                    <a:pt x="146" y="65"/>
                  </a:lnTo>
                  <a:lnTo>
                    <a:pt x="144" y="65"/>
                  </a:lnTo>
                  <a:lnTo>
                    <a:pt x="142" y="64"/>
                  </a:lnTo>
                  <a:lnTo>
                    <a:pt x="139" y="63"/>
                  </a:lnTo>
                  <a:lnTo>
                    <a:pt x="137" y="63"/>
                  </a:lnTo>
                  <a:lnTo>
                    <a:pt x="134" y="62"/>
                  </a:lnTo>
                  <a:lnTo>
                    <a:pt x="132" y="61"/>
                  </a:lnTo>
                  <a:lnTo>
                    <a:pt x="129" y="61"/>
                  </a:lnTo>
                  <a:lnTo>
                    <a:pt x="126" y="61"/>
                  </a:lnTo>
                  <a:lnTo>
                    <a:pt x="124" y="60"/>
                  </a:lnTo>
                  <a:lnTo>
                    <a:pt x="121" y="60"/>
                  </a:lnTo>
                  <a:lnTo>
                    <a:pt x="118" y="60"/>
                  </a:lnTo>
                  <a:lnTo>
                    <a:pt x="115" y="60"/>
                  </a:lnTo>
                  <a:lnTo>
                    <a:pt x="112" y="59"/>
                  </a:lnTo>
                  <a:lnTo>
                    <a:pt x="109" y="59"/>
                  </a:lnTo>
                  <a:lnTo>
                    <a:pt x="106" y="59"/>
                  </a:lnTo>
                  <a:lnTo>
                    <a:pt x="103" y="60"/>
                  </a:lnTo>
                  <a:lnTo>
                    <a:pt x="100" y="60"/>
                  </a:lnTo>
                  <a:lnTo>
                    <a:pt x="97" y="60"/>
                  </a:lnTo>
                  <a:lnTo>
                    <a:pt x="94" y="60"/>
                  </a:lnTo>
                  <a:lnTo>
                    <a:pt x="92" y="61"/>
                  </a:lnTo>
                  <a:lnTo>
                    <a:pt x="89" y="61"/>
                  </a:lnTo>
                  <a:lnTo>
                    <a:pt x="86" y="61"/>
                  </a:lnTo>
                  <a:lnTo>
                    <a:pt x="84" y="62"/>
                  </a:lnTo>
                  <a:lnTo>
                    <a:pt x="81" y="63"/>
                  </a:lnTo>
                  <a:lnTo>
                    <a:pt x="79" y="63"/>
                  </a:lnTo>
                  <a:lnTo>
                    <a:pt x="77" y="64"/>
                  </a:lnTo>
                  <a:lnTo>
                    <a:pt x="74" y="65"/>
                  </a:lnTo>
                  <a:lnTo>
                    <a:pt x="72" y="65"/>
                  </a:lnTo>
                  <a:lnTo>
                    <a:pt x="70" y="66"/>
                  </a:lnTo>
                  <a:lnTo>
                    <a:pt x="68" y="67"/>
                  </a:lnTo>
                  <a:lnTo>
                    <a:pt x="66" y="68"/>
                  </a:lnTo>
                  <a:lnTo>
                    <a:pt x="64" y="69"/>
                  </a:lnTo>
                  <a:lnTo>
                    <a:pt x="62" y="70"/>
                  </a:lnTo>
                  <a:lnTo>
                    <a:pt x="61" y="71"/>
                  </a:lnTo>
                  <a:lnTo>
                    <a:pt x="59" y="72"/>
                  </a:lnTo>
                  <a:lnTo>
                    <a:pt x="58" y="73"/>
                  </a:lnTo>
                  <a:lnTo>
                    <a:pt x="57" y="74"/>
                  </a:lnTo>
                  <a:lnTo>
                    <a:pt x="55" y="76"/>
                  </a:lnTo>
                  <a:lnTo>
                    <a:pt x="54" y="77"/>
                  </a:lnTo>
                  <a:lnTo>
                    <a:pt x="53" y="78"/>
                  </a:lnTo>
                  <a:lnTo>
                    <a:pt x="53" y="79"/>
                  </a:lnTo>
                  <a:lnTo>
                    <a:pt x="52" y="80"/>
                  </a:lnTo>
                  <a:lnTo>
                    <a:pt x="51" y="82"/>
                  </a:lnTo>
                  <a:lnTo>
                    <a:pt x="51" y="83"/>
                  </a:lnTo>
                  <a:lnTo>
                    <a:pt x="51" y="84"/>
                  </a:lnTo>
                  <a:lnTo>
                    <a:pt x="51" y="86"/>
                  </a:lnTo>
                  <a:lnTo>
                    <a:pt x="51" y="87"/>
                  </a:lnTo>
                  <a:lnTo>
                    <a:pt x="51" y="88"/>
                  </a:lnTo>
                  <a:lnTo>
                    <a:pt x="51" y="90"/>
                  </a:lnTo>
                  <a:lnTo>
                    <a:pt x="52" y="91"/>
                  </a:lnTo>
                  <a:lnTo>
                    <a:pt x="53" y="92"/>
                  </a:lnTo>
                  <a:lnTo>
                    <a:pt x="53" y="93"/>
                  </a:lnTo>
                  <a:lnTo>
                    <a:pt x="54" y="95"/>
                  </a:lnTo>
                  <a:lnTo>
                    <a:pt x="55" y="96"/>
                  </a:lnTo>
                  <a:lnTo>
                    <a:pt x="57" y="97"/>
                  </a:lnTo>
                  <a:lnTo>
                    <a:pt x="58" y="98"/>
                  </a:lnTo>
                  <a:lnTo>
                    <a:pt x="59" y="99"/>
                  </a:lnTo>
                  <a:lnTo>
                    <a:pt x="61" y="100"/>
                  </a:lnTo>
                  <a:lnTo>
                    <a:pt x="62" y="101"/>
                  </a:lnTo>
                  <a:lnTo>
                    <a:pt x="64" y="102"/>
                  </a:lnTo>
                  <a:lnTo>
                    <a:pt x="66" y="103"/>
                  </a:lnTo>
                  <a:lnTo>
                    <a:pt x="68" y="104"/>
                  </a:lnTo>
                  <a:lnTo>
                    <a:pt x="70" y="105"/>
                  </a:lnTo>
                  <a:lnTo>
                    <a:pt x="72" y="106"/>
                  </a:lnTo>
                  <a:lnTo>
                    <a:pt x="74" y="107"/>
                  </a:lnTo>
                  <a:lnTo>
                    <a:pt x="77" y="107"/>
                  </a:lnTo>
                  <a:lnTo>
                    <a:pt x="79" y="108"/>
                  </a:lnTo>
                  <a:lnTo>
                    <a:pt x="81" y="109"/>
                  </a:lnTo>
                  <a:lnTo>
                    <a:pt x="84" y="109"/>
                  </a:lnTo>
                  <a:lnTo>
                    <a:pt x="86" y="110"/>
                  </a:lnTo>
                  <a:lnTo>
                    <a:pt x="89" y="110"/>
                  </a:lnTo>
                  <a:lnTo>
                    <a:pt x="92" y="111"/>
                  </a:lnTo>
                  <a:lnTo>
                    <a:pt x="94" y="111"/>
                  </a:lnTo>
                  <a:lnTo>
                    <a:pt x="97" y="111"/>
                  </a:lnTo>
                  <a:lnTo>
                    <a:pt x="100" y="112"/>
                  </a:lnTo>
                  <a:lnTo>
                    <a:pt x="103" y="112"/>
                  </a:lnTo>
                  <a:lnTo>
                    <a:pt x="106" y="112"/>
                  </a:lnTo>
                  <a:lnTo>
                    <a:pt x="109" y="112"/>
                  </a:lnTo>
                  <a:close/>
                  <a:moveTo>
                    <a:pt x="160" y="172"/>
                  </a:moveTo>
                  <a:lnTo>
                    <a:pt x="163" y="172"/>
                  </a:lnTo>
                  <a:lnTo>
                    <a:pt x="166" y="172"/>
                  </a:lnTo>
                  <a:lnTo>
                    <a:pt x="168" y="171"/>
                  </a:lnTo>
                  <a:lnTo>
                    <a:pt x="171" y="171"/>
                  </a:lnTo>
                  <a:lnTo>
                    <a:pt x="174" y="171"/>
                  </a:lnTo>
                  <a:lnTo>
                    <a:pt x="177" y="171"/>
                  </a:lnTo>
                  <a:lnTo>
                    <a:pt x="180" y="170"/>
                  </a:lnTo>
                  <a:lnTo>
                    <a:pt x="182" y="170"/>
                  </a:lnTo>
                  <a:lnTo>
                    <a:pt x="185" y="169"/>
                  </a:lnTo>
                  <a:lnTo>
                    <a:pt x="187" y="169"/>
                  </a:lnTo>
                  <a:lnTo>
                    <a:pt x="190" y="168"/>
                  </a:lnTo>
                  <a:lnTo>
                    <a:pt x="192" y="167"/>
                  </a:lnTo>
                  <a:lnTo>
                    <a:pt x="195" y="167"/>
                  </a:lnTo>
                  <a:lnTo>
                    <a:pt x="197" y="166"/>
                  </a:lnTo>
                  <a:lnTo>
                    <a:pt x="199" y="165"/>
                  </a:lnTo>
                  <a:lnTo>
                    <a:pt x="201" y="164"/>
                  </a:lnTo>
                  <a:lnTo>
                    <a:pt x="203" y="163"/>
                  </a:lnTo>
                  <a:lnTo>
                    <a:pt x="205" y="162"/>
                  </a:lnTo>
                  <a:lnTo>
                    <a:pt x="206" y="161"/>
                  </a:lnTo>
                  <a:lnTo>
                    <a:pt x="208" y="160"/>
                  </a:lnTo>
                  <a:lnTo>
                    <a:pt x="209" y="159"/>
                  </a:lnTo>
                  <a:lnTo>
                    <a:pt x="211" y="158"/>
                  </a:lnTo>
                  <a:lnTo>
                    <a:pt x="212" y="157"/>
                  </a:lnTo>
                  <a:lnTo>
                    <a:pt x="213" y="156"/>
                  </a:lnTo>
                  <a:lnTo>
                    <a:pt x="214" y="155"/>
                  </a:lnTo>
                  <a:lnTo>
                    <a:pt x="215" y="153"/>
                  </a:lnTo>
                  <a:lnTo>
                    <a:pt x="216" y="152"/>
                  </a:lnTo>
                  <a:lnTo>
                    <a:pt x="217" y="151"/>
                  </a:lnTo>
                  <a:lnTo>
                    <a:pt x="217" y="150"/>
                  </a:lnTo>
                  <a:lnTo>
                    <a:pt x="218" y="148"/>
                  </a:lnTo>
                  <a:lnTo>
                    <a:pt x="218" y="147"/>
                  </a:lnTo>
                  <a:lnTo>
                    <a:pt x="218" y="146"/>
                  </a:lnTo>
                  <a:lnTo>
                    <a:pt x="218" y="144"/>
                  </a:lnTo>
                  <a:lnTo>
                    <a:pt x="218" y="143"/>
                  </a:lnTo>
                  <a:lnTo>
                    <a:pt x="217" y="142"/>
                  </a:lnTo>
                  <a:lnTo>
                    <a:pt x="217" y="140"/>
                  </a:lnTo>
                  <a:lnTo>
                    <a:pt x="216" y="139"/>
                  </a:lnTo>
                  <a:lnTo>
                    <a:pt x="215" y="138"/>
                  </a:lnTo>
                  <a:lnTo>
                    <a:pt x="214" y="137"/>
                  </a:lnTo>
                  <a:lnTo>
                    <a:pt x="213" y="135"/>
                  </a:lnTo>
                  <a:lnTo>
                    <a:pt x="212" y="134"/>
                  </a:lnTo>
                  <a:lnTo>
                    <a:pt x="211" y="133"/>
                  </a:lnTo>
                  <a:lnTo>
                    <a:pt x="209" y="132"/>
                  </a:lnTo>
                  <a:lnTo>
                    <a:pt x="208" y="131"/>
                  </a:lnTo>
                  <a:lnTo>
                    <a:pt x="206" y="130"/>
                  </a:lnTo>
                  <a:lnTo>
                    <a:pt x="205" y="129"/>
                  </a:lnTo>
                  <a:lnTo>
                    <a:pt x="203" y="128"/>
                  </a:lnTo>
                  <a:lnTo>
                    <a:pt x="201" y="127"/>
                  </a:lnTo>
                  <a:lnTo>
                    <a:pt x="199" y="126"/>
                  </a:lnTo>
                  <a:lnTo>
                    <a:pt x="197" y="125"/>
                  </a:lnTo>
                  <a:lnTo>
                    <a:pt x="195" y="125"/>
                  </a:lnTo>
                  <a:lnTo>
                    <a:pt x="192" y="124"/>
                  </a:lnTo>
                  <a:lnTo>
                    <a:pt x="190" y="123"/>
                  </a:lnTo>
                  <a:lnTo>
                    <a:pt x="187" y="122"/>
                  </a:lnTo>
                  <a:lnTo>
                    <a:pt x="185" y="122"/>
                  </a:lnTo>
                  <a:lnTo>
                    <a:pt x="182" y="121"/>
                  </a:lnTo>
                  <a:lnTo>
                    <a:pt x="180" y="121"/>
                  </a:lnTo>
                  <a:lnTo>
                    <a:pt x="177" y="120"/>
                  </a:lnTo>
                  <a:lnTo>
                    <a:pt x="174" y="120"/>
                  </a:lnTo>
                  <a:lnTo>
                    <a:pt x="171" y="120"/>
                  </a:lnTo>
                  <a:lnTo>
                    <a:pt x="168" y="120"/>
                  </a:lnTo>
                  <a:lnTo>
                    <a:pt x="166" y="119"/>
                  </a:lnTo>
                  <a:lnTo>
                    <a:pt x="163" y="119"/>
                  </a:lnTo>
                  <a:lnTo>
                    <a:pt x="160" y="119"/>
                  </a:lnTo>
                  <a:lnTo>
                    <a:pt x="157" y="119"/>
                  </a:lnTo>
                  <a:lnTo>
                    <a:pt x="154" y="119"/>
                  </a:lnTo>
                  <a:lnTo>
                    <a:pt x="151" y="120"/>
                  </a:lnTo>
                  <a:lnTo>
                    <a:pt x="148" y="120"/>
                  </a:lnTo>
                  <a:lnTo>
                    <a:pt x="145" y="120"/>
                  </a:lnTo>
                  <a:lnTo>
                    <a:pt x="142" y="120"/>
                  </a:lnTo>
                  <a:lnTo>
                    <a:pt x="140" y="121"/>
                  </a:lnTo>
                  <a:lnTo>
                    <a:pt x="137" y="121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29" y="123"/>
                  </a:lnTo>
                  <a:lnTo>
                    <a:pt x="127" y="124"/>
                  </a:lnTo>
                  <a:lnTo>
                    <a:pt x="125" y="125"/>
                  </a:lnTo>
                  <a:lnTo>
                    <a:pt x="123" y="125"/>
                  </a:lnTo>
                  <a:lnTo>
                    <a:pt x="120" y="126"/>
                  </a:lnTo>
                  <a:lnTo>
                    <a:pt x="118" y="127"/>
                  </a:lnTo>
                  <a:lnTo>
                    <a:pt x="116" y="128"/>
                  </a:lnTo>
                  <a:lnTo>
                    <a:pt x="115" y="129"/>
                  </a:lnTo>
                  <a:lnTo>
                    <a:pt x="113" y="130"/>
                  </a:lnTo>
                  <a:lnTo>
                    <a:pt x="111" y="131"/>
                  </a:lnTo>
                  <a:lnTo>
                    <a:pt x="110" y="132"/>
                  </a:lnTo>
                  <a:lnTo>
                    <a:pt x="108" y="133"/>
                  </a:lnTo>
                  <a:lnTo>
                    <a:pt x="107" y="134"/>
                  </a:lnTo>
                  <a:lnTo>
                    <a:pt x="106" y="135"/>
                  </a:lnTo>
                  <a:lnTo>
                    <a:pt x="105" y="137"/>
                  </a:lnTo>
                  <a:lnTo>
                    <a:pt x="104" y="138"/>
                  </a:lnTo>
                  <a:lnTo>
                    <a:pt x="103" y="139"/>
                  </a:lnTo>
                  <a:lnTo>
                    <a:pt x="102" y="140"/>
                  </a:lnTo>
                  <a:lnTo>
                    <a:pt x="102" y="142"/>
                  </a:lnTo>
                  <a:lnTo>
                    <a:pt x="102" y="143"/>
                  </a:lnTo>
                  <a:lnTo>
                    <a:pt x="101" y="144"/>
                  </a:lnTo>
                  <a:lnTo>
                    <a:pt x="101" y="146"/>
                  </a:lnTo>
                  <a:lnTo>
                    <a:pt x="101" y="147"/>
                  </a:lnTo>
                  <a:lnTo>
                    <a:pt x="102" y="148"/>
                  </a:lnTo>
                  <a:lnTo>
                    <a:pt x="102" y="150"/>
                  </a:lnTo>
                  <a:lnTo>
                    <a:pt x="102" y="151"/>
                  </a:lnTo>
                  <a:lnTo>
                    <a:pt x="103" y="152"/>
                  </a:lnTo>
                  <a:lnTo>
                    <a:pt x="104" y="153"/>
                  </a:lnTo>
                  <a:lnTo>
                    <a:pt x="105" y="155"/>
                  </a:lnTo>
                  <a:lnTo>
                    <a:pt x="106" y="156"/>
                  </a:lnTo>
                  <a:lnTo>
                    <a:pt x="107" y="157"/>
                  </a:lnTo>
                  <a:lnTo>
                    <a:pt x="108" y="158"/>
                  </a:lnTo>
                  <a:lnTo>
                    <a:pt x="110" y="159"/>
                  </a:lnTo>
                  <a:lnTo>
                    <a:pt x="111" y="160"/>
                  </a:lnTo>
                  <a:lnTo>
                    <a:pt x="113" y="161"/>
                  </a:lnTo>
                  <a:lnTo>
                    <a:pt x="115" y="162"/>
                  </a:lnTo>
                  <a:lnTo>
                    <a:pt x="116" y="163"/>
                  </a:lnTo>
                  <a:lnTo>
                    <a:pt x="118" y="164"/>
                  </a:lnTo>
                  <a:lnTo>
                    <a:pt x="120" y="165"/>
                  </a:lnTo>
                  <a:lnTo>
                    <a:pt x="123" y="166"/>
                  </a:lnTo>
                  <a:lnTo>
                    <a:pt x="125" y="167"/>
                  </a:lnTo>
                  <a:lnTo>
                    <a:pt x="127" y="167"/>
                  </a:lnTo>
                  <a:lnTo>
                    <a:pt x="129" y="168"/>
                  </a:lnTo>
                  <a:lnTo>
                    <a:pt x="132" y="169"/>
                  </a:lnTo>
                  <a:lnTo>
                    <a:pt x="134" y="169"/>
                  </a:lnTo>
                  <a:lnTo>
                    <a:pt x="137" y="170"/>
                  </a:lnTo>
                  <a:lnTo>
                    <a:pt x="140" y="170"/>
                  </a:lnTo>
                  <a:lnTo>
                    <a:pt x="142" y="171"/>
                  </a:lnTo>
                  <a:lnTo>
                    <a:pt x="145" y="171"/>
                  </a:lnTo>
                  <a:lnTo>
                    <a:pt x="148" y="171"/>
                  </a:lnTo>
                  <a:lnTo>
                    <a:pt x="151" y="171"/>
                  </a:lnTo>
                  <a:lnTo>
                    <a:pt x="154" y="172"/>
                  </a:lnTo>
                  <a:lnTo>
                    <a:pt x="157" y="172"/>
                  </a:lnTo>
                  <a:lnTo>
                    <a:pt x="160" y="172"/>
                  </a:lnTo>
                  <a:close/>
                </a:path>
              </a:pathLst>
            </a:custGeom>
            <a:solidFill>
              <a:srgbClr val="53B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GB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9pPr>
            </a:lstStyle>
            <a:p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99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3063" y="931863"/>
            <a:ext cx="9151937" cy="246221"/>
          </a:xfrm>
        </p:spPr>
        <p:txBody>
          <a:bodyPr/>
          <a:lstStyle>
            <a:lvl1pPr>
              <a:defRPr sz="16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340768"/>
            <a:ext cx="4495800" cy="4907632"/>
          </a:xfrm>
        </p:spPr>
        <p:txBody>
          <a:bodyPr/>
          <a:lstStyle>
            <a:lvl1pPr>
              <a:defRPr sz="1200">
                <a:latin typeface="맑은 고딕" pitchFamily="50" charset="-127"/>
                <a:ea typeface="맑은 고딕" pitchFamily="50" charset="-127"/>
              </a:defRPr>
            </a:lvl1pPr>
            <a:lvl2pPr>
              <a:defRPr sz="1100">
                <a:latin typeface="맑은 고딕" pitchFamily="50" charset="-127"/>
                <a:ea typeface="맑은 고딕" pitchFamily="50" charset="-127"/>
              </a:defRPr>
            </a:lvl2pPr>
            <a:lvl3pPr>
              <a:defRPr sz="1050">
                <a:latin typeface="맑은 고딕" pitchFamily="50" charset="-127"/>
                <a:ea typeface="맑은 고딕" pitchFamily="50" charset="-127"/>
              </a:defRPr>
            </a:lvl3pPr>
            <a:lvl4pPr>
              <a:defRPr sz="1000">
                <a:latin typeface="맑은 고딕" pitchFamily="50" charset="-127"/>
                <a:ea typeface="맑은 고딕" pitchFamily="50" charset="-127"/>
              </a:defRPr>
            </a:lvl4pPr>
            <a:lvl5pPr>
              <a:defRPr sz="10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340768"/>
            <a:ext cx="4495800" cy="4907632"/>
          </a:xfrm>
        </p:spPr>
        <p:txBody>
          <a:bodyPr/>
          <a:lstStyle>
            <a:lvl1pPr>
              <a:defRPr sz="1200">
                <a:latin typeface="맑은 고딕" pitchFamily="50" charset="-127"/>
                <a:ea typeface="맑은 고딕" pitchFamily="50" charset="-127"/>
              </a:defRPr>
            </a:lvl1pPr>
            <a:lvl2pPr>
              <a:defRPr sz="1100">
                <a:latin typeface="맑은 고딕" pitchFamily="50" charset="-127"/>
                <a:ea typeface="맑은 고딕" pitchFamily="50" charset="-127"/>
              </a:defRPr>
            </a:lvl2pPr>
            <a:lvl3pPr>
              <a:defRPr sz="1050">
                <a:latin typeface="맑은 고딕" pitchFamily="50" charset="-127"/>
                <a:ea typeface="맑은 고딕" pitchFamily="50" charset="-127"/>
              </a:defRPr>
            </a:lvl3pPr>
            <a:lvl4pPr>
              <a:defRPr sz="1000">
                <a:latin typeface="맑은 고딕" pitchFamily="50" charset="-127"/>
                <a:ea typeface="맑은 고딕" pitchFamily="50" charset="-127"/>
              </a:defRPr>
            </a:lvl4pPr>
            <a:lvl5pPr>
              <a:defRPr sz="10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5443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3063" y="931863"/>
            <a:ext cx="9151937" cy="246221"/>
          </a:xfrm>
        </p:spPr>
        <p:txBody>
          <a:bodyPr/>
          <a:lstStyle>
            <a:lvl1pPr>
              <a:defRPr sz="16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차트 개체 틀 2"/>
          <p:cNvSpPr>
            <a:spLocks noGrp="1"/>
          </p:cNvSpPr>
          <p:nvPr>
            <p:ph type="chart" idx="1"/>
          </p:nvPr>
        </p:nvSpPr>
        <p:spPr>
          <a:xfrm>
            <a:off x="381000" y="1600200"/>
            <a:ext cx="9144000" cy="4648200"/>
          </a:xfrm>
        </p:spPr>
        <p:txBody>
          <a:bodyPr/>
          <a:lstStyle>
            <a:lvl1pPr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8796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6" name="Rectangle 4"/>
          <p:cNvSpPr>
            <a:spLocks noChangeArrowheads="1"/>
          </p:cNvSpPr>
          <p:nvPr/>
        </p:nvSpPr>
        <p:spPr bwMode="auto">
          <a:xfrm>
            <a:off x="0" y="0"/>
            <a:ext cx="9906000" cy="566738"/>
          </a:xfrm>
          <a:prstGeom prst="rect">
            <a:avLst/>
          </a:prstGeom>
          <a:solidFill>
            <a:srgbClr val="0047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grpSp>
        <p:nvGrpSpPr>
          <p:cNvPr id="5123" name="Group 20"/>
          <p:cNvGrpSpPr>
            <a:grpSpLocks/>
          </p:cNvGrpSpPr>
          <p:nvPr/>
        </p:nvGrpSpPr>
        <p:grpSpPr bwMode="auto">
          <a:xfrm>
            <a:off x="152400" y="1371600"/>
            <a:ext cx="9601200" cy="5257800"/>
            <a:chOff x="96" y="864"/>
            <a:chExt cx="6048" cy="3312"/>
          </a:xfrm>
        </p:grpSpPr>
        <p:grpSp>
          <p:nvGrpSpPr>
            <p:cNvPr id="5133" name="Group 9"/>
            <p:cNvGrpSpPr>
              <a:grpSpLocks/>
            </p:cNvGrpSpPr>
            <p:nvPr/>
          </p:nvGrpSpPr>
          <p:grpSpPr bwMode="auto">
            <a:xfrm>
              <a:off x="96" y="864"/>
              <a:ext cx="6048" cy="3312"/>
              <a:chOff x="96" y="864"/>
              <a:chExt cx="6048" cy="3312"/>
            </a:xfrm>
          </p:grpSpPr>
          <p:sp>
            <p:nvSpPr>
              <p:cNvPr id="591882" name="Line 10"/>
              <p:cNvSpPr>
                <a:spLocks noChangeShapeType="1"/>
              </p:cNvSpPr>
              <p:nvPr/>
            </p:nvSpPr>
            <p:spPr bwMode="auto">
              <a:xfrm>
                <a:off x="96" y="1008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>
                  <a:latin typeface="Arial" charset="0"/>
                </a:endParaRPr>
              </a:p>
            </p:txBody>
          </p:sp>
          <p:sp>
            <p:nvSpPr>
              <p:cNvPr id="591883" name="Line 11"/>
              <p:cNvSpPr>
                <a:spLocks noChangeShapeType="1"/>
              </p:cNvSpPr>
              <p:nvPr/>
            </p:nvSpPr>
            <p:spPr bwMode="auto">
              <a:xfrm>
                <a:off x="96" y="3936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>
                  <a:latin typeface="Arial" charset="0"/>
                </a:endParaRPr>
              </a:p>
            </p:txBody>
          </p:sp>
          <p:sp>
            <p:nvSpPr>
              <p:cNvPr id="591884" name="Line 12"/>
              <p:cNvSpPr>
                <a:spLocks noChangeShapeType="1"/>
              </p:cNvSpPr>
              <p:nvPr/>
            </p:nvSpPr>
            <p:spPr bwMode="auto">
              <a:xfrm flipV="1">
                <a:off x="24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>
                  <a:latin typeface="Arial" charset="0"/>
                </a:endParaRPr>
              </a:p>
            </p:txBody>
          </p:sp>
          <p:sp>
            <p:nvSpPr>
              <p:cNvPr id="591885" name="Line 13"/>
              <p:cNvSpPr>
                <a:spLocks noChangeShapeType="1"/>
              </p:cNvSpPr>
              <p:nvPr/>
            </p:nvSpPr>
            <p:spPr bwMode="auto">
              <a:xfrm flipV="1">
                <a:off x="600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>
                  <a:latin typeface="Arial" charset="0"/>
                </a:endParaRPr>
              </a:p>
            </p:txBody>
          </p:sp>
        </p:grpSp>
        <p:sp>
          <p:nvSpPr>
            <p:cNvPr id="591891" name="Line 19"/>
            <p:cNvSpPr>
              <a:spLocks noChangeShapeType="1"/>
            </p:cNvSpPr>
            <p:nvPr userDrawn="1"/>
          </p:nvSpPr>
          <p:spPr bwMode="auto">
            <a:xfrm>
              <a:off x="96" y="1344"/>
              <a:ext cx="144" cy="0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>
                <a:defRPr/>
              </a:pPr>
              <a:endParaRPr lang="ko-KR" altLang="en-US">
                <a:latin typeface="Arial" charset="0"/>
              </a:endParaRPr>
            </a:p>
          </p:txBody>
        </p:sp>
      </p:grpSp>
      <p:sp>
        <p:nvSpPr>
          <p:cNvPr id="512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73063" y="931863"/>
            <a:ext cx="91519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GB" dirty="0"/>
              <a:t>마스터 제목 스타일 편집</a:t>
            </a:r>
          </a:p>
        </p:txBody>
      </p:sp>
      <p:sp>
        <p:nvSpPr>
          <p:cNvPr id="591877" name="Rectangle 5"/>
          <p:cNvSpPr>
            <a:spLocks noChangeArrowheads="1"/>
          </p:cNvSpPr>
          <p:nvPr/>
        </p:nvSpPr>
        <p:spPr bwMode="auto">
          <a:xfrm>
            <a:off x="0" y="542925"/>
            <a:ext cx="9906000" cy="284163"/>
          </a:xfrm>
          <a:prstGeom prst="rect">
            <a:avLst/>
          </a:prstGeom>
          <a:solidFill>
            <a:srgbClr val="6EA5C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591879" name="Rectangle 7"/>
          <p:cNvSpPr>
            <a:spLocks noChangeArrowheads="1"/>
          </p:cNvSpPr>
          <p:nvPr/>
        </p:nvSpPr>
        <p:spPr bwMode="auto">
          <a:xfrm>
            <a:off x="4759325" y="6524625"/>
            <a:ext cx="336550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eaLnBrk="0" hangingPunct="0">
              <a:spcBef>
                <a:spcPct val="0"/>
              </a:spcBef>
              <a:defRPr/>
            </a:pPr>
            <a:fld id="{34826362-A2DD-4A1C-A4F5-8AB13A50D98D}" type="slidenum">
              <a:rPr lang="ko-KR" altLang="en-GB" sz="1000" b="0">
                <a:latin typeface="Arial" charset="0"/>
              </a:rPr>
              <a:pPr eaLnBrk="0" hangingPunct="0">
                <a:spcBef>
                  <a:spcPct val="0"/>
                </a:spcBef>
                <a:defRPr/>
              </a:pPr>
              <a:t>‹#›</a:t>
            </a:fld>
            <a:endParaRPr lang="en-GB" altLang="ko-KR" sz="1000" b="0">
              <a:latin typeface="Arial" charset="0"/>
            </a:endParaRPr>
          </a:p>
        </p:txBody>
      </p:sp>
      <p:sp>
        <p:nvSpPr>
          <p:cNvPr id="591886" name="Text Box 14"/>
          <p:cNvSpPr txBox="1">
            <a:spLocks noChangeArrowheads="1"/>
          </p:cNvSpPr>
          <p:nvPr/>
        </p:nvSpPr>
        <p:spPr bwMode="auto">
          <a:xfrm>
            <a:off x="0" y="577850"/>
            <a:ext cx="9601200" cy="2127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54864" tIns="0" rIns="0" bIns="0" anchor="ctr">
            <a:spAutoFit/>
          </a:bodyPr>
          <a:lstStyle/>
          <a:p>
            <a:pPr algn="l">
              <a:tabLst>
                <a:tab pos="311150" algn="l"/>
              </a:tabLst>
              <a:defRPr/>
            </a:pPr>
            <a:r>
              <a:rPr lang="ko-KR" altLang="en-GB" sz="1400">
                <a:solidFill>
                  <a:schemeClr val="bg1"/>
                </a:solidFill>
                <a:latin typeface="Arial" charset="0"/>
              </a:rPr>
              <a:t>	</a:t>
            </a:r>
            <a:endParaRPr lang="ko-KR" altLang="en-GB" sz="1400" b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128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00200"/>
            <a:ext cx="9144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GB" dirty="0"/>
              <a:t>마스터 텍스트 스타일을 편집합니다</a:t>
            </a:r>
          </a:p>
          <a:p>
            <a:pPr lvl="1"/>
            <a:r>
              <a:rPr lang="ko-KR" altLang="en-GB" dirty="0"/>
              <a:t>둘째 수준</a:t>
            </a:r>
          </a:p>
          <a:p>
            <a:pPr lvl="2"/>
            <a:r>
              <a:rPr lang="ko-KR" altLang="en-GB" dirty="0"/>
              <a:t>셋째 수준</a:t>
            </a:r>
          </a:p>
          <a:p>
            <a:pPr lvl="3"/>
            <a:r>
              <a:rPr lang="ko-KR" altLang="en-GB" dirty="0"/>
              <a:t>넷째 수준</a:t>
            </a:r>
          </a:p>
          <a:p>
            <a:pPr lvl="4"/>
            <a:r>
              <a:rPr lang="ko-KR" altLang="en-GB" dirty="0"/>
              <a:t>다섯째 수준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6825208" y="128686"/>
            <a:ext cx="2945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lang="en-US" altLang="ko-KR" sz="1400" b="1" kern="1200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IoT</a:t>
            </a:r>
            <a:r>
              <a:rPr lang="en-US" altLang="ko-KR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1400" b="1" kern="1200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오픈소스</a:t>
            </a:r>
            <a:r>
              <a:rPr lang="ko-KR" altLang="en-US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플랫폼 이론 및 실전</a:t>
            </a:r>
            <a:r>
              <a:rPr lang="en-US" altLang="ko-KR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lang="ko-KR" altLang="en-US" sz="1400" b="1" kern="1200" dirty="0">
              <a:solidFill>
                <a:srgbClr val="FFCC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29989" y="128686"/>
            <a:ext cx="3084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Open </a:t>
            </a:r>
            <a:r>
              <a:rPr lang="en-US" altLang="ko-KR" sz="1400" b="1" kern="1200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IoT</a:t>
            </a:r>
            <a:r>
              <a:rPr lang="en-US" altLang="ko-KR" sz="1400" b="1" kern="1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Platform: </a:t>
            </a:r>
            <a:r>
              <a:rPr lang="en-US" altLang="ko-KR" sz="1400" b="1" kern="1200" dirty="0">
                <a:solidFill>
                  <a:srgbClr val="FFCC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Mobius, &amp;Cube</a:t>
            </a:r>
            <a:endParaRPr lang="ko-KR" altLang="en-US" sz="1400" b="1" kern="1200" dirty="0">
              <a:solidFill>
                <a:srgbClr val="FFCC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3" r:id="rId2"/>
    <p:sldLayoutId id="2147483685" r:id="rId3"/>
    <p:sldLayoutId id="2147483693" r:id="rId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9pPr>
    </p:titleStyle>
    <p:bodyStyle>
      <a:lvl1pPr marL="342900" indent="-342900" algn="l" defTabSz="900113" rtl="0" eaLnBrk="0" fontAlgn="base" hangingPunct="0">
        <a:spcBef>
          <a:spcPts val="1500"/>
        </a:spcBef>
        <a:spcAft>
          <a:spcPct val="0"/>
        </a:spcAft>
        <a:buClr>
          <a:schemeClr val="tx1"/>
        </a:buClr>
        <a:buFont typeface="Wingdings" pitchFamily="2" charset="2"/>
        <a:defRPr sz="14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284163" indent="-282575" algn="l" defTabSz="900113" rtl="0" eaLnBrk="0" fontAlgn="base" hangingPunct="0">
        <a:spcBef>
          <a:spcPts val="1000"/>
        </a:spcBef>
        <a:spcAft>
          <a:spcPct val="0"/>
        </a:spcAft>
        <a:buClr>
          <a:schemeClr val="tx1"/>
        </a:buClr>
        <a:buFont typeface="Wingdings" pitchFamily="2" charset="2"/>
        <a:buChar char="n"/>
        <a:defRPr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542925" indent="-257175" algn="l" defTabSz="900113" rtl="0" eaLnBrk="0" fontAlgn="base" hangingPunct="0">
        <a:spcBef>
          <a:spcPts val="5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814388" indent="-269875" algn="l" defTabSz="900113" rtl="0" eaLnBrk="0" fontAlgn="base" hangingPunct="0">
        <a:spcBef>
          <a:spcPts val="5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104900" indent="-288925" algn="l" defTabSz="900113" rtl="0" eaLnBrk="0" fontAlgn="base" hangingPunct="0">
        <a:spcBef>
          <a:spcPts val="500"/>
        </a:spcBef>
        <a:spcAft>
          <a:spcPct val="0"/>
        </a:spcAft>
        <a:buClr>
          <a:schemeClr val="tx1"/>
        </a:buClr>
        <a:buFont typeface="Arial" pitchFamily="34" charset="0"/>
        <a:defRPr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1562100" indent="-288925" algn="l" defTabSz="900113" rtl="0" fontAlgn="base">
        <a:spcBef>
          <a:spcPts val="500"/>
        </a:spcBef>
        <a:spcAft>
          <a:spcPct val="0"/>
        </a:spcAft>
        <a:buClr>
          <a:schemeClr val="tx1"/>
        </a:buClr>
        <a:buFont typeface="Arial" charset="0"/>
        <a:defRPr sz="1400">
          <a:solidFill>
            <a:schemeClr val="tx1"/>
          </a:solidFill>
          <a:latin typeface="+mn-lt"/>
          <a:ea typeface="+mn-ea"/>
        </a:defRPr>
      </a:lvl6pPr>
      <a:lvl7pPr marL="2019300" indent="-288925" algn="l" defTabSz="900113" rtl="0" fontAlgn="base">
        <a:spcBef>
          <a:spcPts val="500"/>
        </a:spcBef>
        <a:spcAft>
          <a:spcPct val="0"/>
        </a:spcAft>
        <a:buClr>
          <a:schemeClr val="tx1"/>
        </a:buClr>
        <a:buFont typeface="Arial" charset="0"/>
        <a:defRPr sz="1400">
          <a:solidFill>
            <a:schemeClr val="tx1"/>
          </a:solidFill>
          <a:latin typeface="+mn-lt"/>
          <a:ea typeface="+mn-ea"/>
        </a:defRPr>
      </a:lvl7pPr>
      <a:lvl8pPr marL="2476500" indent="-288925" algn="l" defTabSz="900113" rtl="0" fontAlgn="base">
        <a:spcBef>
          <a:spcPts val="500"/>
        </a:spcBef>
        <a:spcAft>
          <a:spcPct val="0"/>
        </a:spcAft>
        <a:buClr>
          <a:schemeClr val="tx1"/>
        </a:buClr>
        <a:buFont typeface="Arial" charset="0"/>
        <a:defRPr sz="1400">
          <a:solidFill>
            <a:schemeClr val="tx1"/>
          </a:solidFill>
          <a:latin typeface="+mn-lt"/>
          <a:ea typeface="+mn-ea"/>
        </a:defRPr>
      </a:lvl8pPr>
      <a:lvl9pPr marL="2933700" indent="-288925" algn="l" defTabSz="900113" rtl="0" fontAlgn="base">
        <a:spcBef>
          <a:spcPts val="500"/>
        </a:spcBef>
        <a:spcAft>
          <a:spcPct val="0"/>
        </a:spcAft>
        <a:buClr>
          <a:schemeClr val="tx1"/>
        </a:buClr>
        <a:buFont typeface="Arial" charset="0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hyperlink" Target="http://www.oracle.com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hyperlink" Target="http://local.sec.samsung.com/comLocal/support/down/kies_main.do?kind=us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1097099/can-not-resolve-import-localbroadcastmanager-on-statement-android-support-v4-con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936776" y="5719128"/>
            <a:ext cx="3959424" cy="950232"/>
          </a:xfrm>
          <a:noFill/>
          <a:ln w="28575">
            <a:noFill/>
          </a:ln>
        </p:spPr>
        <p:txBody>
          <a:bodyPr wrap="square" anchor="ctr">
            <a:noAutofit/>
          </a:bodyPr>
          <a:lstStyle/>
          <a:p>
            <a:pPr marL="0" indent="0" algn="ctr">
              <a:spcBef>
                <a:spcPct val="50000"/>
              </a:spcBef>
              <a:buNone/>
            </a:pPr>
            <a:r>
              <a:rPr lang="ko-KR" altLang="en-US" sz="2000" b="1">
                <a:solidFill>
                  <a:srgbClr val="000000"/>
                </a:solidFill>
                <a:cs typeface="+mj-cs"/>
              </a:rPr>
              <a:t>전 </a:t>
            </a:r>
            <a:r>
              <a:rPr lang="ko-KR" altLang="en-US" sz="2000" b="1" dirty="0">
                <a:solidFill>
                  <a:srgbClr val="000000"/>
                </a:solidFill>
                <a:cs typeface="+mj-cs"/>
              </a:rPr>
              <a:t>자 부 품 연 </a:t>
            </a:r>
            <a:r>
              <a:rPr lang="ko-KR" altLang="en-US" sz="2000" b="1">
                <a:solidFill>
                  <a:srgbClr val="000000"/>
                </a:solidFill>
                <a:cs typeface="+mj-cs"/>
              </a:rPr>
              <a:t>구 원</a:t>
            </a:r>
            <a:endParaRPr lang="en-US" altLang="ko-KR" sz="2000" b="1">
              <a:solidFill>
                <a:srgbClr val="000000"/>
              </a:solidFill>
              <a:cs typeface="+mj-cs"/>
            </a:endParaRPr>
          </a:p>
          <a:p>
            <a:pPr marL="0" indent="0" algn="ctr">
              <a:spcBef>
                <a:spcPct val="50000"/>
              </a:spcBef>
              <a:buNone/>
            </a:pPr>
            <a:r>
              <a:rPr lang="ko-KR" altLang="en-US" sz="2000" b="1">
                <a:solidFill>
                  <a:srgbClr val="000000"/>
                </a:solidFill>
                <a:cs typeface="+mj-cs"/>
              </a:rPr>
              <a:t>박동하 책임</a:t>
            </a:r>
            <a:endParaRPr lang="en-US" altLang="ko-KR" sz="2000" b="1" dirty="0">
              <a:solidFill>
                <a:srgbClr val="000000"/>
              </a:solidFill>
              <a:cs typeface="+mj-cs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085" y="3068961"/>
            <a:ext cx="4970386" cy="250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66561" y="1844824"/>
            <a:ext cx="9577064" cy="369332"/>
          </a:xfrm>
        </p:spPr>
        <p:txBody>
          <a:bodyPr/>
          <a:lstStyle/>
          <a:p>
            <a:pPr algn="ctr"/>
            <a:r>
              <a:rPr lang="en-US" altLang="ko-KR" sz="2400">
                <a:solidFill>
                  <a:srgbClr val="000000"/>
                </a:solidFill>
              </a:rPr>
              <a:t>- Mobius </a:t>
            </a:r>
            <a:r>
              <a:rPr lang="ko-KR" altLang="en-US" sz="2400">
                <a:solidFill>
                  <a:srgbClr val="000000"/>
                </a:solidFill>
              </a:rPr>
              <a:t>기반 사물인터넷 응용서비스 개발 방법 </a:t>
            </a:r>
            <a:r>
              <a:rPr lang="en-US" altLang="ko-KR" sz="2400">
                <a:solidFill>
                  <a:srgbClr val="000000"/>
                </a:solidFill>
              </a:rPr>
              <a:t>-</a:t>
            </a:r>
            <a:endParaRPr lang="ko-KR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6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Relative Layout(</a:t>
            </a:r>
            <a:r>
              <a:rPr lang="ko-KR" altLang="en-US" b="1" dirty="0" err="1"/>
              <a:t>렐러티브</a:t>
            </a:r>
            <a:r>
              <a:rPr lang="ko-KR" altLang="en-US" b="1" dirty="0"/>
              <a:t> 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[Relative Layout</a:t>
            </a:r>
            <a:r>
              <a:rPr lang="ko-KR" altLang="en-US" b="1" dirty="0"/>
              <a:t>에서 사전 고려 사항</a:t>
            </a:r>
            <a:r>
              <a:rPr lang="en-US" altLang="ko-KR" b="1" dirty="0"/>
              <a:t>]</a:t>
            </a:r>
            <a:endParaRPr lang="ko-KR" altLang="en-US" b="1" dirty="0"/>
          </a:p>
          <a:p>
            <a:r>
              <a:rPr lang="ko-KR" altLang="en-US" dirty="0"/>
              <a:t>보통 </a:t>
            </a:r>
            <a:r>
              <a:rPr lang="en-US" altLang="ko-KR" dirty="0"/>
              <a:t>Layout</a:t>
            </a:r>
            <a:r>
              <a:rPr lang="ko-KR" altLang="en-US" dirty="0"/>
              <a:t>은 코드상 먼저 작성한 </a:t>
            </a:r>
            <a:r>
              <a:rPr lang="en-US" altLang="ko-KR" dirty="0"/>
              <a:t>View</a:t>
            </a:r>
            <a:r>
              <a:rPr lang="ko-KR" altLang="en-US" dirty="0"/>
              <a:t>가 먼저 배치된다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b="1" dirty="0"/>
              <a:t>Relative Layout</a:t>
            </a:r>
            <a:r>
              <a:rPr lang="ko-KR" altLang="en-US" dirty="0"/>
              <a:t>은 상대적인 배치를 하기 때문에 순서가 중요함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en-US" altLang="ko-KR" dirty="0"/>
              <a:t>View</a:t>
            </a:r>
            <a:r>
              <a:rPr lang="ko-KR" altLang="en-US" dirty="0"/>
              <a:t>의 입장에서 검은색 배경이 부모 레이아웃인 </a:t>
            </a:r>
            <a:r>
              <a:rPr lang="en-US" altLang="ko-KR" b="1" dirty="0"/>
              <a:t>Relative Layout </a:t>
            </a:r>
            <a:r>
              <a:rPr lang="ko-KR" altLang="en-US" b="1" dirty="0"/>
              <a:t>임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1. 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을 부모의 왼쪽에 배치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를 부모의 오른쪽에 배치</a:t>
            </a:r>
          </a:p>
          <a:p>
            <a:r>
              <a:rPr lang="en-US" altLang="ko-KR" dirty="0"/>
              <a:t>3. Text View</a:t>
            </a:r>
            <a:r>
              <a:rPr lang="ko-KR" altLang="en-US" dirty="0"/>
              <a:t>를 버튼</a:t>
            </a:r>
            <a:r>
              <a:rPr lang="en-US" altLang="ko-KR" dirty="0"/>
              <a:t>1</a:t>
            </a:r>
            <a:r>
              <a:rPr lang="ko-KR" altLang="en-US" dirty="0"/>
              <a:t>의 왼쪽과 버튼</a:t>
            </a:r>
            <a:r>
              <a:rPr lang="en-US" altLang="ko-KR" dirty="0"/>
              <a:t>2</a:t>
            </a:r>
            <a:r>
              <a:rPr lang="ko-KR" altLang="en-US" dirty="0"/>
              <a:t>의 오른쪽 부모의 중앙에 배치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이런</a:t>
            </a:r>
            <a:r>
              <a:rPr lang="en-US" altLang="ko-KR" b="1" dirty="0"/>
              <a:t> </a:t>
            </a:r>
            <a:r>
              <a:rPr lang="ko-KR" altLang="en-US" b="1" dirty="0"/>
              <a:t>순서로 선언해야 하는 이유는</a:t>
            </a:r>
            <a:r>
              <a:rPr lang="en-US" altLang="ko-KR" b="1" dirty="0"/>
              <a:t>?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은 순서대로 코드를 </a:t>
            </a:r>
            <a:r>
              <a:rPr lang="ko-KR" altLang="en-US" dirty="0" err="1"/>
              <a:t>파싱되기</a:t>
            </a:r>
            <a:r>
              <a:rPr lang="ko-KR" altLang="en-US" dirty="0"/>
              <a:t> 때문에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번과 </a:t>
            </a:r>
            <a:r>
              <a:rPr lang="en-US" altLang="ko-KR" dirty="0"/>
              <a:t>3</a:t>
            </a:r>
            <a:r>
              <a:rPr lang="ko-KR" altLang="en-US" dirty="0"/>
              <a:t>번의 순서를 변경하면 </a:t>
            </a:r>
            <a:r>
              <a:rPr lang="en-US" altLang="ko-KR" dirty="0"/>
              <a:t>Text View</a:t>
            </a:r>
            <a:r>
              <a:rPr lang="ko-KR" altLang="en-US" dirty="0"/>
              <a:t>를 정렬할 때 버튼</a:t>
            </a:r>
            <a:r>
              <a:rPr lang="en-US" altLang="ko-KR" dirty="0"/>
              <a:t>2</a:t>
            </a:r>
            <a:r>
              <a:rPr lang="ko-KR" altLang="en-US" dirty="0"/>
              <a:t>를 찾을 수 없다고 오류가 발생함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8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Relative Layout(</a:t>
            </a:r>
            <a:r>
              <a:rPr lang="ko-KR" altLang="en-US" b="1" dirty="0" err="1"/>
              <a:t>렐러티브</a:t>
            </a:r>
            <a:r>
              <a:rPr lang="ko-KR" altLang="en-US" b="1" dirty="0"/>
              <a:t> 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600200"/>
            <a:ext cx="5508104" cy="4648200"/>
          </a:xfrm>
        </p:spPr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두개에</a:t>
            </a:r>
            <a:r>
              <a:rPr lang="ko-KR" altLang="en-US" dirty="0"/>
              <a:t> 각각 아이디를 주고 각각 부모의 왼쪽과 오른쪽에 배치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속성은 </a:t>
            </a:r>
            <a:r>
              <a:rPr lang="en-US" altLang="ko-KR" dirty="0" err="1"/>
              <a:t>layout_alignParentLeft</a:t>
            </a:r>
            <a:r>
              <a:rPr lang="ko-KR" altLang="en-US" dirty="0"/>
              <a:t>와 </a:t>
            </a:r>
            <a:r>
              <a:rPr lang="en-US" altLang="ko-KR" dirty="0" err="1"/>
              <a:t>layout_alignParentRight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Text View</a:t>
            </a:r>
            <a:r>
              <a:rPr lang="ko-KR" altLang="en-US" dirty="0"/>
              <a:t>는 버튼</a:t>
            </a:r>
            <a:r>
              <a:rPr lang="en-US" altLang="ko-KR" dirty="0"/>
              <a:t>1</a:t>
            </a:r>
            <a:r>
              <a:rPr lang="ko-KR" altLang="en-US" dirty="0"/>
              <a:t>의 오른쪽 버튼</a:t>
            </a:r>
            <a:r>
              <a:rPr lang="en-US" altLang="ko-KR" dirty="0"/>
              <a:t>2</a:t>
            </a:r>
            <a:r>
              <a:rPr lang="ko-KR" altLang="en-US" dirty="0"/>
              <a:t>의 왼쪽에 배치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layout_toRightOf</a:t>
            </a:r>
            <a:r>
              <a:rPr lang="en-US" altLang="ko-KR" dirty="0"/>
              <a:t>, </a:t>
            </a:r>
            <a:r>
              <a:rPr lang="en-US" altLang="ko-KR" dirty="0" err="1"/>
              <a:t>layout_toLeftOf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Text View </a:t>
            </a:r>
            <a:r>
              <a:rPr lang="ko-KR" altLang="en-US" dirty="0"/>
              <a:t>경우 </a:t>
            </a:r>
            <a:r>
              <a:rPr lang="en-US" altLang="ko-KR" dirty="0"/>
              <a:t>width</a:t>
            </a:r>
            <a:r>
              <a:rPr lang="ko-KR" altLang="en-US" dirty="0"/>
              <a:t>를 </a:t>
            </a:r>
            <a:r>
              <a:rPr lang="en-US" altLang="ko-KR" dirty="0" err="1"/>
              <a:t>match_parent</a:t>
            </a:r>
            <a:r>
              <a:rPr lang="ko-KR" altLang="en-US" dirty="0"/>
              <a:t>로 하여 최대로 주면 </a:t>
            </a:r>
            <a:endParaRPr lang="en-US" altLang="ko-KR" dirty="0"/>
          </a:p>
          <a:p>
            <a:r>
              <a:rPr lang="ko-KR" altLang="en-US" dirty="0"/>
              <a:t>버튼</a:t>
            </a:r>
            <a:r>
              <a:rPr lang="en-US" altLang="ko-KR" dirty="0"/>
              <a:t>1</a:t>
            </a:r>
            <a:r>
              <a:rPr lang="ko-KR" altLang="en-US" dirty="0"/>
              <a:t>의 오른쪽과 버튼</a:t>
            </a:r>
            <a:r>
              <a:rPr lang="en-US" altLang="ko-KR" dirty="0"/>
              <a:t>2</a:t>
            </a:r>
            <a:r>
              <a:rPr lang="ko-KR" altLang="en-US" dirty="0"/>
              <a:t>의 왼쪽에 꽉 차는 레이아웃이 완성됨</a:t>
            </a:r>
            <a:r>
              <a:rPr lang="en-US" altLang="ko-KR" dirty="0"/>
              <a:t>. 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반대의 방법도 가능함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위에 버튼 아래에 버튼 그리고 남는 공간은 </a:t>
            </a:r>
            <a:r>
              <a:rPr lang="en-US" altLang="ko-KR" dirty="0" err="1"/>
              <a:t>TextView</a:t>
            </a:r>
            <a:r>
              <a:rPr lang="ko-KR" altLang="en-US" dirty="0"/>
              <a:t>로 채우는 방법</a:t>
            </a:r>
            <a:endParaRPr lang="en-US" altLang="ko-KR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673080" y="1628800"/>
            <a:ext cx="4464496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000" dirty="0"/>
              <a:t>&lt;</a:t>
            </a:r>
            <a:r>
              <a:rPr lang="en-US" altLang="ko-KR" sz="1000" dirty="0" err="1"/>
              <a:t>RelativeLayout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xmlns:android</a:t>
            </a:r>
            <a:r>
              <a:rPr lang="en-US" altLang="ko-KR" sz="1000" dirty="0"/>
              <a:t>="http:</a:t>
            </a:r>
            <a:r>
              <a:rPr lang="en-US" altLang="ko-KR" sz="1000" b="1" dirty="0"/>
              <a:t>//</a:t>
            </a:r>
            <a:r>
              <a:rPr lang="en-US" altLang="ko-KR" sz="1000" dirty="0"/>
              <a:t>schemas.android.com/</a:t>
            </a:r>
            <a:r>
              <a:rPr lang="en-US" altLang="ko-KR" sz="1000" dirty="0" err="1"/>
              <a:t>apk</a:t>
            </a:r>
            <a:r>
              <a:rPr lang="en-US" altLang="ko-KR" sz="1000" dirty="0"/>
              <a:t>/res/android" </a:t>
            </a:r>
            <a:br>
              <a:rPr lang="en-US" altLang="ko-KR" sz="1000" dirty="0"/>
            </a:br>
            <a:r>
              <a:rPr lang="en-US" altLang="ko-KR" sz="1000" dirty="0" err="1"/>
              <a:t>android:layout_width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match_parent</a:t>
            </a:r>
            <a:r>
              <a:rPr lang="en-US" altLang="ko-KR" sz="1000" dirty="0"/>
              <a:t>“</a:t>
            </a:r>
            <a:br>
              <a:rPr lang="en-US" altLang="ko-KR" sz="1000" dirty="0"/>
            </a:br>
            <a:r>
              <a:rPr lang="en-US" altLang="ko-KR" sz="1000" dirty="0" err="1"/>
              <a:t>android:layout_height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wrap_content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/>
              <a:t>android:background</a:t>
            </a:r>
            <a:r>
              <a:rPr lang="en-US" altLang="ko-KR" sz="1000" dirty="0"/>
              <a:t>="#000000"&gt; </a:t>
            </a:r>
          </a:p>
          <a:p>
            <a:r>
              <a:rPr lang="en-US" altLang="ko-KR" sz="1000" dirty="0"/>
              <a:t>&lt;Button </a:t>
            </a:r>
            <a:r>
              <a:rPr lang="en-US" altLang="ko-KR" sz="1000" dirty="0" err="1"/>
              <a:t>android:id</a:t>
            </a:r>
            <a:r>
              <a:rPr lang="en-US" altLang="ko-KR" sz="1000" dirty="0"/>
              <a:t>="@+id/btn1" </a:t>
            </a:r>
            <a:br>
              <a:rPr lang="en-US" altLang="ko-KR" sz="1000" dirty="0"/>
            </a:br>
            <a:r>
              <a:rPr lang="en-US" altLang="ko-KR" sz="1000" dirty="0" err="1"/>
              <a:t>android:layout_width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wrap_content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/>
              <a:t>android:layout_height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wrap_content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>
                <a:solidFill>
                  <a:srgbClr val="FF0000"/>
                </a:solidFill>
              </a:rPr>
              <a:t>android:layout_alignParentLeft</a:t>
            </a:r>
            <a:r>
              <a:rPr lang="en-US" altLang="ko-KR" sz="1000" dirty="0">
                <a:solidFill>
                  <a:srgbClr val="FF0000"/>
                </a:solidFill>
              </a:rPr>
              <a:t>="true" 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err="1"/>
              <a:t>android:text</a:t>
            </a:r>
            <a:r>
              <a:rPr lang="en-US" altLang="ko-KR" sz="1000" dirty="0"/>
              <a:t>="BUTTON1" /&gt; </a:t>
            </a:r>
          </a:p>
          <a:p>
            <a:r>
              <a:rPr lang="en-US" altLang="ko-KR" sz="1000" dirty="0"/>
              <a:t>&lt;Button </a:t>
            </a:r>
            <a:r>
              <a:rPr lang="en-US" altLang="ko-KR" sz="1000" dirty="0" err="1"/>
              <a:t>android:id</a:t>
            </a:r>
            <a:r>
              <a:rPr lang="en-US" altLang="ko-KR" sz="1000" dirty="0"/>
              <a:t>="@+id/btn2" </a:t>
            </a:r>
            <a:br>
              <a:rPr lang="en-US" altLang="ko-KR" sz="1000" dirty="0"/>
            </a:br>
            <a:r>
              <a:rPr lang="en-US" altLang="ko-KR" sz="1000" dirty="0" err="1"/>
              <a:t>android:layout_width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wrap_content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/>
              <a:t>android:layout_height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wrap_content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>
                <a:solidFill>
                  <a:srgbClr val="FF0000"/>
                </a:solidFill>
              </a:rPr>
              <a:t>android:layout_alignParentRight</a:t>
            </a:r>
            <a:r>
              <a:rPr lang="en-US" altLang="ko-KR" sz="1000" dirty="0">
                <a:solidFill>
                  <a:srgbClr val="FF0000"/>
                </a:solidFill>
              </a:rPr>
              <a:t>="true" 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 err="1"/>
              <a:t>android:text</a:t>
            </a:r>
            <a:r>
              <a:rPr lang="en-US" altLang="ko-KR" sz="1000" dirty="0"/>
              <a:t>="BUTTON2" /&gt; </a:t>
            </a:r>
          </a:p>
          <a:p>
            <a:r>
              <a:rPr lang="en-US" altLang="ko-KR" sz="1000" dirty="0"/>
              <a:t>&lt;</a:t>
            </a:r>
            <a:r>
              <a:rPr lang="en-US" altLang="ko-KR" sz="1000" dirty="0" err="1"/>
              <a:t>TextView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android:layout_</a:t>
            </a:r>
            <a:r>
              <a:rPr lang="en-US" altLang="ko-KR" sz="1000" dirty="0" err="1">
                <a:solidFill>
                  <a:srgbClr val="FF0000"/>
                </a:solidFill>
              </a:rPr>
              <a:t>width</a:t>
            </a:r>
            <a:r>
              <a:rPr lang="en-US" altLang="ko-KR" sz="1000" dirty="0">
                <a:solidFill>
                  <a:srgbClr val="FF0000"/>
                </a:solidFill>
              </a:rPr>
              <a:t>="</a:t>
            </a:r>
            <a:r>
              <a:rPr lang="en-US" altLang="ko-KR" sz="1000" dirty="0" err="1">
                <a:solidFill>
                  <a:srgbClr val="FF0000"/>
                </a:solidFill>
              </a:rPr>
              <a:t>match_parent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 err="1"/>
              <a:t>android:layout_height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wrap_content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>
                <a:solidFill>
                  <a:srgbClr val="FF0000"/>
                </a:solidFill>
              </a:rPr>
              <a:t>android:layout_toRightOf</a:t>
            </a:r>
            <a:r>
              <a:rPr lang="en-US" altLang="ko-KR" sz="1000" dirty="0">
                <a:solidFill>
                  <a:srgbClr val="FF0000"/>
                </a:solidFill>
              </a:rPr>
              <a:t>="@id/btn1" 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 err="1">
                <a:solidFill>
                  <a:srgbClr val="FF0000"/>
                </a:solidFill>
              </a:rPr>
              <a:t>android:layout_toLeftOf</a:t>
            </a:r>
            <a:r>
              <a:rPr lang="en-US" altLang="ko-KR" sz="1000" dirty="0">
                <a:solidFill>
                  <a:srgbClr val="FF0000"/>
                </a:solidFill>
              </a:rPr>
              <a:t>="@id/btn2" 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 err="1"/>
              <a:t>android:layout_centerVertical</a:t>
            </a:r>
            <a:r>
              <a:rPr lang="en-US" altLang="ko-KR" sz="1000" dirty="0"/>
              <a:t>="true" </a:t>
            </a:r>
            <a:br>
              <a:rPr lang="en-US" altLang="ko-KR" sz="1000" dirty="0"/>
            </a:br>
            <a:r>
              <a:rPr lang="en-US" altLang="ko-KR" sz="1000" dirty="0" err="1"/>
              <a:t>android:text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TextView</a:t>
            </a:r>
            <a:r>
              <a:rPr lang="en-US" altLang="ko-KR" sz="1000" dirty="0"/>
              <a:t>" </a:t>
            </a:r>
            <a:r>
              <a:rPr lang="en-US" altLang="ko-KR" sz="1000" dirty="0" err="1"/>
              <a:t>android:background</a:t>
            </a:r>
            <a:r>
              <a:rPr lang="en-US" altLang="ko-KR" sz="1000" dirty="0"/>
              <a:t>="#</a:t>
            </a:r>
            <a:r>
              <a:rPr lang="en-US" altLang="ko-KR" sz="1000" dirty="0" err="1"/>
              <a:t>ffffff</a:t>
            </a:r>
            <a:r>
              <a:rPr lang="en-US" altLang="ko-KR" sz="1000" dirty="0"/>
              <a:t>" /&gt; </a:t>
            </a:r>
          </a:p>
          <a:p>
            <a:r>
              <a:rPr lang="en-US" altLang="ko-KR" sz="1000" dirty="0"/>
              <a:t>&lt;/</a:t>
            </a:r>
            <a:r>
              <a:rPr lang="en-US" altLang="ko-KR" sz="1000" dirty="0" err="1"/>
              <a:t>RelativeLayout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Relative Layout(</a:t>
            </a:r>
            <a:r>
              <a:rPr lang="ko-KR" altLang="en-US" b="1" dirty="0" err="1"/>
              <a:t>렐러티브</a:t>
            </a:r>
            <a:r>
              <a:rPr lang="ko-KR" altLang="en-US" b="1" dirty="0"/>
              <a:t> 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600200"/>
            <a:ext cx="6660232" cy="4648200"/>
          </a:xfrm>
        </p:spPr>
        <p:txBody>
          <a:bodyPr/>
          <a:lstStyle/>
          <a:p>
            <a:r>
              <a:rPr lang="en-US" altLang="ko-KR" dirty="0" err="1"/>
              <a:t>layout_alignParentTop</a:t>
            </a:r>
            <a:r>
              <a:rPr lang="en-US" altLang="ko-KR" dirty="0"/>
              <a:t>, </a:t>
            </a:r>
            <a:r>
              <a:rPr lang="en-US" altLang="ko-KR" dirty="0" err="1"/>
              <a:t>layout_alignParentBottom</a:t>
            </a:r>
            <a:r>
              <a:rPr lang="ko-KR" altLang="en-US" dirty="0"/>
              <a:t>을 이용해 </a:t>
            </a:r>
            <a:endParaRPr lang="en-US" altLang="ko-KR" dirty="0"/>
          </a:p>
          <a:p>
            <a:r>
              <a:rPr lang="ko-KR" altLang="en-US" dirty="0"/>
              <a:t>버튼을 위아래로 배치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TextView</a:t>
            </a:r>
            <a:r>
              <a:rPr lang="ko-KR" altLang="en-US" dirty="0"/>
              <a:t>는 버튼</a:t>
            </a:r>
            <a:r>
              <a:rPr lang="en-US" altLang="ko-KR" dirty="0"/>
              <a:t>1</a:t>
            </a:r>
            <a:r>
              <a:rPr lang="ko-KR" altLang="en-US" dirty="0"/>
              <a:t>의 아래에 배치 </a:t>
            </a:r>
            <a:r>
              <a:rPr lang="en-US" altLang="ko-KR" dirty="0"/>
              <a:t>(</a:t>
            </a:r>
            <a:r>
              <a:rPr lang="en-US" altLang="ko-KR" dirty="0" err="1"/>
              <a:t>layout_below</a:t>
            </a:r>
            <a:r>
              <a:rPr lang="en-US" altLang="ko-KR" dirty="0"/>
              <a:t>) </a:t>
            </a:r>
            <a:r>
              <a:rPr lang="ko-KR" altLang="en-US" dirty="0"/>
              <a:t>됨과 동시에</a:t>
            </a:r>
            <a:endParaRPr lang="en-US" altLang="ko-KR" dirty="0"/>
          </a:p>
          <a:p>
            <a:r>
              <a:rPr lang="ko-KR" altLang="en-US" dirty="0"/>
              <a:t>버튼</a:t>
            </a:r>
            <a:r>
              <a:rPr lang="en-US" altLang="ko-KR" dirty="0"/>
              <a:t>2</a:t>
            </a:r>
            <a:r>
              <a:rPr lang="ko-KR" altLang="en-US" dirty="0"/>
              <a:t>의 위쪽에 배치</a:t>
            </a:r>
            <a:r>
              <a:rPr lang="en-US" altLang="ko-KR" dirty="0"/>
              <a:t>(above)</a:t>
            </a:r>
            <a:r>
              <a:rPr lang="ko-KR" altLang="en-US" dirty="0"/>
              <a:t>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                       </a:t>
            </a:r>
            <a:r>
              <a:rPr lang="en-US" altLang="ko-KR" dirty="0" err="1"/>
              <a:t>RelativeLayout</a:t>
            </a:r>
            <a:r>
              <a:rPr lang="ko-KR" altLang="en-US" dirty="0"/>
              <a:t>과 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                             </a:t>
            </a:r>
            <a:r>
              <a:rPr lang="ko-KR" altLang="en-US" dirty="0"/>
              <a:t>두 가지를 사용하시면 웬만한 구성은 가능</a:t>
            </a:r>
            <a:r>
              <a:rPr lang="en-US" altLang="ko-KR" dirty="0"/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201237" y="1599122"/>
            <a:ext cx="432048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000" dirty="0"/>
              <a:t>&lt;</a:t>
            </a:r>
            <a:r>
              <a:rPr lang="en-US" altLang="ko-KR" sz="1000" dirty="0" err="1"/>
              <a:t>RelativeLayout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xmlns:android</a:t>
            </a:r>
            <a:r>
              <a:rPr lang="en-US" altLang="ko-KR" sz="1000" dirty="0"/>
              <a:t>=</a:t>
            </a:r>
            <a:r>
              <a:rPr lang="en-US" altLang="ko-KR" sz="1000" dirty="0">
                <a:hlinkClick r:id="rId2"/>
              </a:rPr>
              <a:t>http://schemas.android.com/apk/res/android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err="1"/>
              <a:t>android:layout_width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match_parent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/>
              <a:t>android:layout_height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match_parent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/>
              <a:t>android:background</a:t>
            </a:r>
            <a:r>
              <a:rPr lang="en-US" altLang="ko-KR" sz="1000" dirty="0"/>
              <a:t>="#000000" &gt; </a:t>
            </a:r>
          </a:p>
          <a:p>
            <a:r>
              <a:rPr lang="en-US" altLang="ko-KR" sz="1000" dirty="0"/>
              <a:t>&lt;Button </a:t>
            </a:r>
            <a:r>
              <a:rPr lang="en-US" altLang="ko-KR" sz="1000" dirty="0" err="1"/>
              <a:t>android:id</a:t>
            </a:r>
            <a:r>
              <a:rPr lang="en-US" altLang="ko-KR" sz="1000" dirty="0"/>
              <a:t>="@+id/btn1" </a:t>
            </a:r>
            <a:br>
              <a:rPr lang="en-US" altLang="ko-KR" sz="1000" dirty="0"/>
            </a:br>
            <a:r>
              <a:rPr lang="en-US" altLang="ko-KR" sz="1000" dirty="0" err="1"/>
              <a:t>android:layout_width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match_parent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/>
              <a:t>android:layout_height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wrap_content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>
                <a:solidFill>
                  <a:srgbClr val="FF0000"/>
                </a:solidFill>
              </a:rPr>
              <a:t>android:layout_alignParentTop</a:t>
            </a:r>
            <a:r>
              <a:rPr lang="en-US" altLang="ko-KR" sz="1000" dirty="0">
                <a:solidFill>
                  <a:srgbClr val="FF0000"/>
                </a:solidFill>
              </a:rPr>
              <a:t>="true" 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 err="1"/>
              <a:t>android:text</a:t>
            </a:r>
            <a:r>
              <a:rPr lang="en-US" altLang="ko-KR" sz="1000" dirty="0"/>
              <a:t>="BUTTON1" /&gt; </a:t>
            </a:r>
          </a:p>
          <a:p>
            <a:r>
              <a:rPr lang="en-US" altLang="ko-KR" sz="1000" dirty="0"/>
              <a:t>&lt;Button </a:t>
            </a:r>
            <a:r>
              <a:rPr lang="en-US" altLang="ko-KR" sz="1000" dirty="0" err="1"/>
              <a:t>android:id</a:t>
            </a:r>
            <a:r>
              <a:rPr lang="en-US" altLang="ko-KR" sz="1000" dirty="0"/>
              <a:t>="@+id/btn2" </a:t>
            </a:r>
            <a:br>
              <a:rPr lang="en-US" altLang="ko-KR" sz="1000" dirty="0"/>
            </a:br>
            <a:r>
              <a:rPr lang="en-US" altLang="ko-KR" sz="1000" dirty="0" err="1"/>
              <a:t>android:layout_width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match_parent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/>
              <a:t>android:layout_height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wrap_content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>
                <a:solidFill>
                  <a:srgbClr val="FF0000"/>
                </a:solidFill>
              </a:rPr>
              <a:t>android:layout_alignParentBottom</a:t>
            </a:r>
            <a:r>
              <a:rPr lang="en-US" altLang="ko-KR" sz="1000" dirty="0">
                <a:solidFill>
                  <a:srgbClr val="FF0000"/>
                </a:solidFill>
              </a:rPr>
              <a:t>="true" 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 err="1"/>
              <a:t>android:text</a:t>
            </a:r>
            <a:r>
              <a:rPr lang="en-US" altLang="ko-KR" sz="1000" dirty="0"/>
              <a:t>="BUTTON2" /&gt; </a:t>
            </a:r>
          </a:p>
          <a:p>
            <a:r>
              <a:rPr lang="en-US" altLang="ko-KR" sz="1000" dirty="0"/>
              <a:t>&lt;</a:t>
            </a:r>
            <a:r>
              <a:rPr lang="en-US" altLang="ko-KR" sz="1000" dirty="0" err="1"/>
              <a:t>TextView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android:layout_width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match_parent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/>
              <a:t>android:layout_height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match_parent</a:t>
            </a:r>
            <a:r>
              <a:rPr lang="en-US" altLang="ko-KR" sz="1000" dirty="0"/>
              <a:t>" </a:t>
            </a:r>
            <a:br>
              <a:rPr lang="en-US" altLang="ko-KR" sz="1000" dirty="0"/>
            </a:br>
            <a:r>
              <a:rPr lang="en-US" altLang="ko-KR" sz="1000" dirty="0" err="1">
                <a:solidFill>
                  <a:srgbClr val="FF0000"/>
                </a:solidFill>
              </a:rPr>
              <a:t>android:layout_below</a:t>
            </a:r>
            <a:r>
              <a:rPr lang="en-US" altLang="ko-KR" sz="1000" dirty="0">
                <a:solidFill>
                  <a:srgbClr val="FF0000"/>
                </a:solidFill>
              </a:rPr>
              <a:t>="@id/btn1" 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 err="1">
                <a:solidFill>
                  <a:srgbClr val="FF0000"/>
                </a:solidFill>
              </a:rPr>
              <a:t>android:layout_above</a:t>
            </a:r>
            <a:r>
              <a:rPr lang="en-US" altLang="ko-KR" sz="1000" dirty="0">
                <a:solidFill>
                  <a:srgbClr val="FF0000"/>
                </a:solidFill>
              </a:rPr>
              <a:t>="@id/btn2" 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 err="1"/>
              <a:t>android:layout_centerVertical</a:t>
            </a:r>
            <a:r>
              <a:rPr lang="en-US" altLang="ko-KR" sz="1000" dirty="0"/>
              <a:t>="true" </a:t>
            </a:r>
            <a:br>
              <a:rPr lang="en-US" altLang="ko-KR" sz="1000" dirty="0"/>
            </a:br>
            <a:r>
              <a:rPr lang="en-US" altLang="ko-KR" sz="1000" dirty="0" err="1"/>
              <a:t>android:text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TextView</a:t>
            </a:r>
            <a:r>
              <a:rPr lang="en-US" altLang="ko-KR" sz="1000" dirty="0"/>
              <a:t>" </a:t>
            </a:r>
            <a:r>
              <a:rPr lang="en-US" altLang="ko-KR" sz="1000" dirty="0" err="1"/>
              <a:t>android:background</a:t>
            </a:r>
            <a:r>
              <a:rPr lang="en-US" altLang="ko-KR" sz="1000" dirty="0"/>
              <a:t>="#</a:t>
            </a:r>
            <a:r>
              <a:rPr lang="en-US" altLang="ko-KR" sz="1000" dirty="0" err="1"/>
              <a:t>ffffff</a:t>
            </a:r>
            <a:r>
              <a:rPr lang="en-US" altLang="ko-KR" sz="1000" dirty="0"/>
              <a:t>" /&gt; </a:t>
            </a:r>
          </a:p>
          <a:p>
            <a:r>
              <a:rPr lang="en-US" altLang="ko-KR" sz="1000" dirty="0"/>
              <a:t>&lt;/</a:t>
            </a:r>
            <a:r>
              <a:rPr lang="en-US" altLang="ko-KR" sz="1000" dirty="0" err="1"/>
              <a:t>RelativeLayout</a:t>
            </a:r>
            <a:r>
              <a:rPr lang="en-US" altLang="ko-KR" sz="1000" dirty="0"/>
              <a:t>&gt;</a:t>
            </a:r>
            <a:endParaRPr lang="ko-KR" altLang="en-US" sz="1000" dirty="0"/>
          </a:p>
          <a:p>
            <a:endParaRPr lang="ko-KR" altLang="en-US" sz="1000" b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3108624"/>
            <a:ext cx="1800200" cy="327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69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Frame Layout(</a:t>
            </a:r>
            <a:r>
              <a:rPr lang="ko-KR" altLang="en-US" b="1" dirty="0"/>
              <a:t>프레임 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Callback Method? 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정의된 특정 상황 및 시점에 자동으로 호출되는 함수</a:t>
            </a:r>
            <a:r>
              <a:rPr lang="en-US" altLang="ko-KR" dirty="0"/>
              <a:t>.</a:t>
            </a:r>
          </a:p>
          <a:p>
            <a:pPr marL="0" indent="0"/>
            <a:r>
              <a:rPr lang="en-US" altLang="ko-KR" dirty="0"/>
              <a:t>      (</a:t>
            </a:r>
            <a:r>
              <a:rPr lang="ko-KR" altLang="en-US" dirty="0"/>
              <a:t>전화번호를 알려주고 끊으면 상대편에서 전화를 하는 것과 같다고 하여 붙은 명칭</a:t>
            </a:r>
            <a:r>
              <a:rPr lang="en-US" altLang="ko-KR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Android </a:t>
            </a:r>
            <a:r>
              <a:rPr lang="ko-KR" altLang="en-US" dirty="0"/>
              <a:t>개발 중 </a:t>
            </a:r>
            <a:r>
              <a:rPr lang="en-US" altLang="ko-KR" dirty="0"/>
              <a:t>Callback</a:t>
            </a:r>
            <a:r>
              <a:rPr lang="ko-KR" altLang="en-US" dirty="0"/>
              <a:t>은 </a:t>
            </a:r>
            <a:r>
              <a:rPr lang="en-US" altLang="ko-KR" dirty="0" err="1"/>
              <a:t>onClick</a:t>
            </a:r>
            <a:r>
              <a:rPr lang="en-US" altLang="ko-KR" dirty="0"/>
              <a:t> Event</a:t>
            </a:r>
            <a:r>
              <a:rPr lang="ko-KR" altLang="en-US" dirty="0"/>
              <a:t> 발생시 가장 많이 사용됨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※ Listener</a:t>
            </a:r>
            <a:r>
              <a:rPr lang="ko-KR" altLang="en-US" b="1" dirty="0"/>
              <a:t>와 </a:t>
            </a:r>
            <a:r>
              <a:rPr lang="en-US" altLang="ko-KR" b="1" dirty="0"/>
              <a:t>Callback Method</a:t>
            </a:r>
            <a:r>
              <a:rPr lang="ko-KR" altLang="en-US" b="1" dirty="0"/>
              <a:t>의 차이</a:t>
            </a:r>
            <a:r>
              <a:rPr lang="ko-KR" altLang="en-US" dirty="0"/>
              <a:t> 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대상 </a:t>
            </a:r>
            <a:r>
              <a:rPr lang="ko-KR" altLang="en-US" dirty="0" err="1"/>
              <a:t>뷰에</a:t>
            </a:r>
            <a:r>
              <a:rPr lang="ko-KR" altLang="en-US" dirty="0"/>
              <a:t> 해당하는 </a:t>
            </a:r>
            <a:r>
              <a:rPr lang="en-US" altLang="ko-KR" dirty="0"/>
              <a:t>V(View)</a:t>
            </a:r>
            <a:r>
              <a:rPr lang="ko-KR" altLang="en-US" dirty="0"/>
              <a:t>를 가지는가 아닌가의 차이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Callback</a:t>
            </a:r>
            <a:r>
              <a:rPr lang="ko-KR" altLang="en-US" dirty="0"/>
              <a:t>은 </a:t>
            </a:r>
            <a:r>
              <a:rPr lang="ko-KR" altLang="en-US" b="1" dirty="0"/>
              <a:t>특정 </a:t>
            </a:r>
            <a:r>
              <a:rPr lang="en-US" altLang="ko-KR" b="1" dirty="0"/>
              <a:t>View</a:t>
            </a:r>
            <a:r>
              <a:rPr lang="ko-KR" altLang="en-US" b="1" dirty="0"/>
              <a:t> 클래스 소속이므로 이벤트 발생 대상이 정해져 있음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Listener</a:t>
            </a:r>
            <a:r>
              <a:rPr lang="ko-KR" altLang="en-US" dirty="0"/>
              <a:t>는 여러 </a:t>
            </a:r>
            <a:r>
              <a:rPr lang="ko-KR" altLang="en-US" dirty="0" err="1"/>
              <a:t>위젯에</a:t>
            </a:r>
            <a:r>
              <a:rPr lang="ko-KR" altLang="en-US" dirty="0"/>
              <a:t> 의해 공유될 수 있으므로 </a:t>
            </a:r>
            <a:r>
              <a:rPr lang="ko-KR" altLang="en-US" b="1" dirty="0"/>
              <a:t>대상 </a:t>
            </a:r>
            <a:r>
              <a:rPr lang="en-US" altLang="ko-KR" b="1" dirty="0"/>
              <a:t>View</a:t>
            </a:r>
            <a:r>
              <a:rPr lang="ko-KR" altLang="en-US" b="1" dirty="0"/>
              <a:t>가 누구인지 전달 받아야 함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 err="1"/>
              <a:t>FrameLayout</a:t>
            </a:r>
            <a:r>
              <a:rPr lang="en-US" altLang="ko-KR" b="1" dirty="0"/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FrameLayout</a:t>
            </a:r>
            <a:r>
              <a:rPr lang="en-US" altLang="ko-KR" b="1" dirty="0"/>
              <a:t> </a:t>
            </a:r>
            <a:r>
              <a:rPr lang="ko-KR" altLang="en-US" dirty="0"/>
              <a:t>은 여러 개의 </a:t>
            </a:r>
            <a:r>
              <a:rPr lang="en-US" altLang="ko-KR" dirty="0"/>
              <a:t>View</a:t>
            </a:r>
            <a:r>
              <a:rPr lang="ko-KR" altLang="en-US" dirty="0"/>
              <a:t>를 겹칠 수 있는 </a:t>
            </a:r>
            <a:r>
              <a:rPr lang="en-US" altLang="ko-KR" dirty="0"/>
              <a:t>Layout</a:t>
            </a:r>
            <a:r>
              <a:rPr lang="ko-KR" altLang="en-US" dirty="0"/>
              <a:t>임</a:t>
            </a:r>
            <a:r>
              <a:rPr lang="en-US" altLang="ko-KR" dirty="0"/>
              <a:t>. </a:t>
            </a:r>
            <a:endParaRPr lang="ko-KR" altLang="en-US" dirty="0"/>
          </a:p>
          <a:p>
            <a:pPr marL="0" indent="0"/>
            <a:r>
              <a:rPr lang="ko-KR" altLang="en-US" dirty="0"/>
              <a:t>      예</a:t>
            </a:r>
            <a:r>
              <a:rPr lang="en-US" altLang="ko-KR" dirty="0"/>
              <a:t>) </a:t>
            </a:r>
            <a:r>
              <a:rPr lang="ko-KR" altLang="en-US" dirty="0"/>
              <a:t>버튼을 두 개 배치한 후 버튼 클릭 시 </a:t>
            </a:r>
            <a:r>
              <a:rPr lang="en-US" altLang="ko-KR" dirty="0"/>
              <a:t>View</a:t>
            </a:r>
            <a:r>
              <a:rPr lang="ko-KR" altLang="en-US" dirty="0"/>
              <a:t>들을 교체하는 레이아웃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5248" y="4365104"/>
            <a:ext cx="2304256" cy="1944216"/>
            <a:chOff x="4014789" y="1795463"/>
            <a:chExt cx="2722045" cy="235361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789" y="1795463"/>
              <a:ext cx="1351786" cy="2353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048" y="1795463"/>
              <a:ext cx="1351786" cy="2353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45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Frame Layout(</a:t>
            </a:r>
            <a:r>
              <a:rPr lang="ko-KR" altLang="en-US" b="1" dirty="0"/>
              <a:t>프레임 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버튼 클릭 시 </a:t>
            </a:r>
            <a:r>
              <a:rPr lang="en-US" altLang="ko-KR" b="1" dirty="0"/>
              <a:t>View</a:t>
            </a:r>
            <a:r>
              <a:rPr lang="ko-KR" altLang="en-US" b="1" dirty="0"/>
              <a:t>들을 교체하는 예</a:t>
            </a:r>
            <a:r>
              <a:rPr lang="en-US" altLang="ko-KR" b="1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FrameLayout</a:t>
            </a:r>
            <a:r>
              <a:rPr lang="ko-KR" altLang="en-US" dirty="0"/>
              <a:t>과 </a:t>
            </a:r>
            <a:r>
              <a:rPr lang="en-US" altLang="ko-KR" dirty="0" err="1"/>
              <a:t>OnClickListener</a:t>
            </a:r>
            <a:r>
              <a:rPr lang="ko-KR" altLang="en-US" dirty="0"/>
              <a:t>를 이용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88504" y="2420888"/>
            <a:ext cx="3816424" cy="3096344"/>
            <a:chOff x="4014789" y="1795463"/>
            <a:chExt cx="2722045" cy="235361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789" y="1795463"/>
              <a:ext cx="1351786" cy="2353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048" y="1795463"/>
              <a:ext cx="1351786" cy="2353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12" y="1218230"/>
            <a:ext cx="4848800" cy="523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 bwMode="auto">
          <a:xfrm>
            <a:off x="4880992" y="5309674"/>
            <a:ext cx="158417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/>
          <p:cNvCxnSpPr/>
          <p:nvPr/>
        </p:nvCxnSpPr>
        <p:spPr bwMode="auto">
          <a:xfrm>
            <a:off x="4889458" y="5995890"/>
            <a:ext cx="158417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/>
          <p:cNvCxnSpPr/>
          <p:nvPr/>
        </p:nvCxnSpPr>
        <p:spPr bwMode="auto">
          <a:xfrm>
            <a:off x="4889458" y="6110228"/>
            <a:ext cx="158417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직사각형 4"/>
          <p:cNvSpPr/>
          <p:nvPr/>
        </p:nvSpPr>
        <p:spPr bwMode="auto">
          <a:xfrm>
            <a:off x="4823718" y="4719858"/>
            <a:ext cx="2256512" cy="684000"/>
          </a:xfrm>
          <a:prstGeom prst="rect">
            <a:avLst/>
          </a:prstGeom>
          <a:solidFill>
            <a:srgbClr val="FF7C80">
              <a:alpha val="12941"/>
            </a:srgb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830128" y="5433692"/>
            <a:ext cx="2256512" cy="759924"/>
          </a:xfrm>
          <a:prstGeom prst="rect">
            <a:avLst/>
          </a:prstGeom>
          <a:solidFill>
            <a:srgbClr val="FF7C80">
              <a:alpha val="12941"/>
            </a:srgb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Frame Layout(</a:t>
            </a:r>
            <a:r>
              <a:rPr lang="ko-KR" altLang="en-US" b="1" dirty="0"/>
              <a:t>프레임 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앞 예제 설명</a:t>
            </a:r>
            <a:r>
              <a:rPr lang="en-US" altLang="ko-KR" b="1" dirty="0"/>
              <a:t>]</a:t>
            </a:r>
          </a:p>
          <a:p>
            <a:r>
              <a:rPr lang="ko-KR" altLang="en-US" dirty="0"/>
              <a:t>상단 버튼 너비의 비율을 동일하게 주기 위해 </a:t>
            </a:r>
            <a:r>
              <a:rPr lang="en-US" altLang="ko-KR" dirty="0"/>
              <a:t>weight</a:t>
            </a:r>
            <a:r>
              <a:rPr lang="ko-KR" altLang="en-US" dirty="0"/>
              <a:t>를 이용</a:t>
            </a:r>
            <a:endParaRPr lang="en-US" altLang="ko-KR" dirty="0"/>
          </a:p>
          <a:p>
            <a:r>
              <a:rPr lang="ko-KR" altLang="en-US" dirty="0"/>
              <a:t>버튼의 비율을 너비의 </a:t>
            </a:r>
            <a:r>
              <a:rPr lang="en-US" altLang="ko-KR" dirty="0"/>
              <a:t>50%</a:t>
            </a:r>
            <a:r>
              <a:rPr lang="ko-KR" altLang="en-US" dirty="0"/>
              <a:t>씩 주기 위해서 </a:t>
            </a:r>
            <a:r>
              <a:rPr lang="en-US" altLang="ko-KR" dirty="0" err="1"/>
              <a:t>layout_weight</a:t>
            </a:r>
            <a:r>
              <a:rPr lang="en-US" altLang="ko-KR" dirty="0"/>
              <a:t> = 1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 weight</a:t>
            </a:r>
            <a:r>
              <a:rPr lang="ko-KR" altLang="en-US" dirty="0"/>
              <a:t>는 비중이란 뜻으로 </a:t>
            </a:r>
            <a:r>
              <a:rPr lang="en-US" altLang="ko-KR" dirty="0"/>
              <a:t>1:1</a:t>
            </a:r>
            <a:r>
              <a:rPr lang="ko-KR" altLang="en-US" dirty="0"/>
              <a:t>의 비율로 나눠가지겠다는 의미임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weight</a:t>
            </a:r>
            <a:r>
              <a:rPr lang="ko-KR" altLang="en-US" dirty="0"/>
              <a:t>를 줄 경우 </a:t>
            </a:r>
            <a:r>
              <a:rPr lang="en-US" altLang="ko-KR" dirty="0"/>
              <a:t>width</a:t>
            </a:r>
            <a:r>
              <a:rPr lang="ko-KR" altLang="en-US" dirty="0"/>
              <a:t>나 </a:t>
            </a:r>
            <a:r>
              <a:rPr lang="en-US" altLang="ko-KR" dirty="0"/>
              <a:t>height</a:t>
            </a:r>
            <a:r>
              <a:rPr lang="ko-KR" altLang="en-US" dirty="0"/>
              <a:t>는 </a:t>
            </a:r>
            <a:r>
              <a:rPr lang="en-US" altLang="ko-KR" dirty="0"/>
              <a:t>0dp</a:t>
            </a:r>
            <a:r>
              <a:rPr lang="ko-KR" altLang="en-US" dirty="0"/>
              <a:t>로 지정해 줘야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weight</a:t>
            </a:r>
            <a:r>
              <a:rPr lang="ko-KR" altLang="en-US" dirty="0"/>
              <a:t>의 비중의 방향은 </a:t>
            </a:r>
            <a:r>
              <a:rPr lang="en-US" altLang="ko-KR" dirty="0" err="1"/>
              <a:t>LinearLayout</a:t>
            </a:r>
            <a:r>
              <a:rPr lang="ko-KR" altLang="en-US" dirty="0"/>
              <a:t>의 </a:t>
            </a:r>
            <a:r>
              <a:rPr lang="en-US" altLang="ko-KR" dirty="0"/>
              <a:t>orientation</a:t>
            </a:r>
            <a:r>
              <a:rPr lang="ko-KR" altLang="en-US" dirty="0"/>
              <a:t>의 영향을 받음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b="1" dirty="0"/>
              <a:t>View</a:t>
            </a:r>
            <a:r>
              <a:rPr lang="ko-KR" altLang="en-US" b="1" dirty="0"/>
              <a:t>의 기본적인 </a:t>
            </a:r>
            <a:r>
              <a:rPr lang="en-US" altLang="ko-KR" b="1" dirty="0"/>
              <a:t>visibility </a:t>
            </a:r>
            <a:r>
              <a:rPr lang="ko-KR" altLang="en-US" b="1" dirty="0"/>
              <a:t>속성</a:t>
            </a:r>
            <a:endParaRPr lang="en-US" altLang="ko-KR" b="1" dirty="0"/>
          </a:p>
          <a:p>
            <a:pPr>
              <a:buFont typeface="Wingdings" pitchFamily="2" charset="2"/>
              <a:buChar char="ü"/>
            </a:pPr>
            <a:r>
              <a:rPr lang="en-US" altLang="ko-KR" b="1" dirty="0"/>
              <a:t>Visible: </a:t>
            </a:r>
            <a:r>
              <a:rPr lang="ko-KR" altLang="en-US" dirty="0"/>
              <a:t>기본속성으로 보임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en-US" altLang="ko-KR" b="1" dirty="0"/>
              <a:t>Invisible: </a:t>
            </a:r>
            <a:r>
              <a:rPr lang="ko-KR" altLang="en-US" dirty="0"/>
              <a:t>자리는 차지하고 화면에서 보이지 않음</a:t>
            </a:r>
            <a:r>
              <a:rPr lang="en-US" altLang="ko-KR" dirty="0"/>
              <a:t>.</a:t>
            </a:r>
            <a:r>
              <a:rPr lang="ko-KR" altLang="en-US" dirty="0"/>
              <a:t> </a:t>
            </a: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en-US" altLang="ko-KR" b="1" dirty="0"/>
              <a:t>gone: </a:t>
            </a:r>
            <a:r>
              <a:rPr lang="ko-KR" altLang="en-US" dirty="0"/>
              <a:t>보이지도 영역도 차지 않고 사라지게 됨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err="1"/>
              <a:t>FrameLayout</a:t>
            </a:r>
            <a:r>
              <a:rPr lang="ko-KR" altLang="en-US" dirty="0"/>
              <a:t>은 가장 나중에 선언한 </a:t>
            </a:r>
            <a:r>
              <a:rPr lang="en-US" altLang="ko-KR" dirty="0"/>
              <a:t>view</a:t>
            </a:r>
            <a:r>
              <a:rPr lang="ko-KR" altLang="en-US" dirty="0"/>
              <a:t>가 위로 오게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 Red, Blue, </a:t>
            </a:r>
            <a:r>
              <a:rPr lang="en-US" altLang="ko-KR" b="1" dirty="0"/>
              <a:t>Green</a:t>
            </a:r>
            <a:r>
              <a:rPr lang="en-US" altLang="ko-KR" dirty="0"/>
              <a:t> )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6177136" y="4509120"/>
            <a:ext cx="1800200" cy="108012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681192" y="5049180"/>
            <a:ext cx="1800200" cy="1080120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7257256" y="4365104"/>
            <a:ext cx="1800200" cy="1080120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8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Frame Layout(</a:t>
            </a:r>
            <a:r>
              <a:rPr lang="ko-KR" altLang="en-US" b="1" dirty="0"/>
              <a:t>프레임 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onClick</a:t>
            </a:r>
            <a:r>
              <a:rPr lang="en-US" altLang="ko-KR" b="1" dirty="0"/>
              <a:t> Event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View.OnClickListener</a:t>
            </a:r>
            <a:r>
              <a:rPr lang="ko-KR" altLang="en-US" dirty="0"/>
              <a:t> </a:t>
            </a:r>
            <a:r>
              <a:rPr lang="en-US" altLang="ko-KR" dirty="0"/>
              <a:t>interface</a:t>
            </a:r>
            <a:r>
              <a:rPr lang="ko-KR" altLang="en-US" dirty="0"/>
              <a:t>를 </a:t>
            </a:r>
            <a:r>
              <a:rPr lang="en-US" altLang="ko-KR" dirty="0"/>
              <a:t>implements</a:t>
            </a:r>
            <a:r>
              <a:rPr lang="ko-KR" altLang="en-US" dirty="0"/>
              <a:t>하게 되면 </a:t>
            </a:r>
            <a:endParaRPr lang="en-US" altLang="ko-KR" dirty="0"/>
          </a:p>
          <a:p>
            <a:pPr marL="0" indent="0"/>
            <a:r>
              <a:rPr lang="ko-KR" altLang="en-US" dirty="0"/>
              <a:t>      반드시 </a:t>
            </a:r>
            <a:r>
              <a:rPr lang="en-US" altLang="ko-KR" dirty="0" err="1"/>
              <a:t>onClick</a:t>
            </a:r>
            <a:r>
              <a:rPr lang="ko-KR" altLang="en-US" dirty="0"/>
              <a:t>를 구현해야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 err="1"/>
              <a:t>onClick</a:t>
            </a:r>
            <a:r>
              <a:rPr lang="ko-KR" altLang="en-US" b="1" dirty="0"/>
              <a:t>을 구현하기 위한 </a:t>
            </a:r>
            <a:r>
              <a:rPr lang="en-US" altLang="ko-KR" b="1" dirty="0"/>
              <a:t>2</a:t>
            </a:r>
            <a:r>
              <a:rPr lang="ko-KR" altLang="en-US" b="1" dirty="0"/>
              <a:t>가지 과정</a:t>
            </a:r>
            <a:r>
              <a:rPr lang="en-US" altLang="ko-KR" b="1" dirty="0"/>
              <a:t>.</a:t>
            </a:r>
            <a:endParaRPr lang="ko-KR" altLang="en-US" b="1" dirty="0"/>
          </a:p>
          <a:p>
            <a:r>
              <a:rPr lang="en-US" altLang="ko-KR" dirty="0"/>
              <a:t>1. Method</a:t>
            </a:r>
            <a:r>
              <a:rPr lang="ko-KR" altLang="en-US" dirty="0"/>
              <a:t> 구현 </a:t>
            </a:r>
            <a:r>
              <a:rPr lang="en-US" altLang="ko-KR" dirty="0"/>
              <a:t>(public void </a:t>
            </a:r>
            <a:r>
              <a:rPr lang="en-US" altLang="ko-KR" dirty="0" err="1"/>
              <a:t>onClick</a:t>
            </a:r>
            <a:r>
              <a:rPr lang="en-US" altLang="ko-KR" dirty="0"/>
              <a:t>(View v)…)</a:t>
            </a:r>
          </a:p>
          <a:p>
            <a:r>
              <a:rPr lang="en-US" altLang="ko-KR" dirty="0"/>
              <a:t>2. Listener</a:t>
            </a:r>
            <a:r>
              <a:rPr lang="ko-KR" altLang="en-US" dirty="0"/>
              <a:t> 등록  </a:t>
            </a:r>
            <a:r>
              <a:rPr lang="en-US" altLang="ko-KR" dirty="0"/>
              <a:t>(</a:t>
            </a:r>
            <a:r>
              <a:rPr lang="en-US" altLang="ko-KR" dirty="0" err="1"/>
              <a:t>btnX.setOnClickListener</a:t>
            </a:r>
            <a:r>
              <a:rPr lang="en-US" altLang="ko-KR" dirty="0"/>
              <a:t>(this);)</a:t>
            </a:r>
            <a:endParaRPr lang="ko-KR" altLang="en-US" dirty="0"/>
          </a:p>
          <a:p>
            <a:r>
              <a:rPr lang="en-US" altLang="ko-KR" dirty="0"/>
              <a:t>Listener</a:t>
            </a:r>
            <a:r>
              <a:rPr lang="ko-KR" altLang="en-US" dirty="0"/>
              <a:t>를 통해서 </a:t>
            </a:r>
            <a:r>
              <a:rPr lang="en-US" altLang="ko-KR" dirty="0" err="1"/>
              <a:t>onClick</a:t>
            </a:r>
            <a:r>
              <a:rPr lang="en-US" altLang="ko-KR" dirty="0"/>
              <a:t> Method</a:t>
            </a:r>
            <a:r>
              <a:rPr lang="ko-KR" altLang="en-US" dirty="0"/>
              <a:t>를 호출함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클래스 자체에서 인터페이스를 구현했기 때문에 </a:t>
            </a:r>
            <a:endParaRPr lang="en-US" altLang="ko-KR" dirty="0"/>
          </a:p>
          <a:p>
            <a:r>
              <a:rPr lang="en-US" altLang="ko-KR" dirty="0"/>
              <a:t>btn1.setOnClickListener(this)</a:t>
            </a:r>
            <a:r>
              <a:rPr lang="ko-KR" altLang="en-US" dirty="0"/>
              <a:t>로 </a:t>
            </a:r>
            <a:r>
              <a:rPr lang="en-US" altLang="ko-KR" dirty="0"/>
              <a:t>Listener</a:t>
            </a:r>
            <a:r>
              <a:rPr lang="ko-KR" altLang="en-US" dirty="0"/>
              <a:t> 등록이 가능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onClick</a:t>
            </a:r>
            <a:r>
              <a:rPr lang="en-US" altLang="ko-KR" dirty="0"/>
              <a:t> Method</a:t>
            </a:r>
            <a:r>
              <a:rPr lang="ko-KR" altLang="en-US" dirty="0"/>
              <a:t>에서 클릭을 했을 때 </a:t>
            </a:r>
            <a:endParaRPr lang="en-US" altLang="ko-KR" dirty="0"/>
          </a:p>
          <a:p>
            <a:r>
              <a:rPr lang="ko-KR" altLang="en-US" dirty="0"/>
              <a:t>들어오는 </a:t>
            </a:r>
            <a:r>
              <a:rPr lang="en-US" altLang="ko-KR" dirty="0"/>
              <a:t>ID</a:t>
            </a:r>
            <a:r>
              <a:rPr lang="ko-KR" altLang="en-US" dirty="0"/>
              <a:t>에 따라서 </a:t>
            </a:r>
            <a:r>
              <a:rPr lang="en-US" altLang="ko-KR" dirty="0"/>
              <a:t>view</a:t>
            </a:r>
            <a:r>
              <a:rPr lang="ko-KR" altLang="en-US" dirty="0"/>
              <a:t>의 </a:t>
            </a:r>
            <a:r>
              <a:rPr lang="en-US" altLang="ko-KR" dirty="0"/>
              <a:t>visibility</a:t>
            </a:r>
            <a:r>
              <a:rPr lang="ko-KR" altLang="en-US" dirty="0"/>
              <a:t>를 바꿔주는 코드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코드와 </a:t>
            </a:r>
            <a:r>
              <a:rPr lang="en-US" altLang="ko-KR" dirty="0"/>
              <a:t>XML</a:t>
            </a:r>
            <a:r>
              <a:rPr lang="ko-KR" altLang="en-US" dirty="0"/>
              <a:t>의 조합으로 버튼 클릭 시 </a:t>
            </a:r>
            <a:r>
              <a:rPr lang="en-US" altLang="ko-KR" dirty="0"/>
              <a:t>View</a:t>
            </a:r>
            <a:r>
              <a:rPr lang="ko-KR" altLang="en-US" dirty="0"/>
              <a:t>가 바뀌게 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63"/>
          <a:stretch/>
        </p:blipFill>
        <p:spPr bwMode="auto">
          <a:xfrm>
            <a:off x="5160020" y="1145909"/>
            <a:ext cx="4392488" cy="539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 bwMode="auto">
          <a:xfrm>
            <a:off x="5241032" y="4996244"/>
            <a:ext cx="158417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직선 연결선 6"/>
          <p:cNvCxnSpPr/>
          <p:nvPr/>
        </p:nvCxnSpPr>
        <p:spPr bwMode="auto">
          <a:xfrm>
            <a:off x="5601072" y="5453690"/>
            <a:ext cx="158417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5613771" y="5932348"/>
            <a:ext cx="158417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7905328" y="2132856"/>
            <a:ext cx="158417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5340130" y="4175510"/>
            <a:ext cx="1541228" cy="386100"/>
          </a:xfrm>
          <a:prstGeom prst="rect">
            <a:avLst/>
          </a:prstGeom>
          <a:solidFill>
            <a:schemeClr val="accent4">
              <a:lumMod val="40000"/>
              <a:lumOff val="60000"/>
              <a:alpha val="38824"/>
            </a:scheme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83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3063" y="931863"/>
            <a:ext cx="9151937" cy="246221"/>
          </a:xfrm>
        </p:spPr>
        <p:txBody>
          <a:bodyPr/>
          <a:lstStyle/>
          <a:p>
            <a:r>
              <a:rPr lang="en-US" altLang="ko-KR" b="1" dirty="0"/>
              <a:t>* Android </a:t>
            </a:r>
            <a:r>
              <a:rPr lang="en-US" altLang="ko-KR" b="1" dirty="0" err="1"/>
              <a:t>OnClick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OnClickMethod</a:t>
            </a:r>
            <a:r>
              <a:rPr lang="ko-KR" altLang="en-US" dirty="0"/>
              <a:t>는 </a:t>
            </a:r>
            <a:r>
              <a:rPr lang="en-US" altLang="ko-KR" dirty="0" err="1"/>
              <a:t>OnClickListener</a:t>
            </a:r>
            <a:r>
              <a:rPr lang="en-US" altLang="ko-KR" dirty="0"/>
              <a:t> interface</a:t>
            </a:r>
            <a:r>
              <a:rPr lang="ko-KR" altLang="en-US" dirty="0"/>
              <a:t>에 정의되어 있는 </a:t>
            </a:r>
            <a:r>
              <a:rPr lang="en-US" altLang="ko-KR" dirty="0"/>
              <a:t>Method.</a:t>
            </a:r>
          </a:p>
          <a:p>
            <a:r>
              <a:rPr lang="en-US" altLang="ko-KR" dirty="0"/>
              <a:t>Listener</a:t>
            </a:r>
            <a:r>
              <a:rPr lang="ko-KR" altLang="en-US" dirty="0"/>
              <a:t> 안에 </a:t>
            </a:r>
            <a:r>
              <a:rPr lang="en-US" altLang="ko-KR" dirty="0"/>
              <a:t>Method</a:t>
            </a:r>
            <a:r>
              <a:rPr lang="ko-KR" altLang="en-US" dirty="0"/>
              <a:t>를 구현해 놓으면 특정 이벤트를 계속 듣고 있다가 이벤트가 발생하는 시점에 </a:t>
            </a:r>
            <a:r>
              <a:rPr lang="en-US" altLang="ko-KR" dirty="0"/>
              <a:t>Method</a:t>
            </a:r>
            <a:r>
              <a:rPr lang="ko-KR" altLang="en-US" dirty="0"/>
              <a:t>를 호출해 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View</a:t>
            </a:r>
            <a:r>
              <a:rPr lang="ko-KR" altLang="en-US" b="1" dirty="0"/>
              <a:t>의</a:t>
            </a:r>
            <a:r>
              <a:rPr lang="en-US" altLang="ko-KR" b="1" dirty="0"/>
              <a:t> </a:t>
            </a:r>
            <a:r>
              <a:rPr lang="en-US" altLang="ko-KR" b="1" dirty="0" err="1"/>
              <a:t>OnClickListener</a:t>
            </a:r>
            <a:r>
              <a:rPr lang="ko-KR" altLang="en-US" b="1" dirty="0"/>
              <a:t>에 있는 </a:t>
            </a:r>
            <a:r>
              <a:rPr lang="en-US" altLang="ko-KR" b="1" dirty="0" err="1"/>
              <a:t>OnClickMethod</a:t>
            </a:r>
            <a:r>
              <a:rPr lang="ko-KR" altLang="en-US" b="1" dirty="0"/>
              <a:t>를 구현하는 방법 </a:t>
            </a:r>
            <a:r>
              <a:rPr lang="en-US" altLang="ko-KR" b="1" dirty="0"/>
              <a:t>4</a:t>
            </a:r>
            <a:r>
              <a:rPr lang="ko-KR" altLang="en-US" b="1" dirty="0"/>
              <a:t>가지</a:t>
            </a:r>
          </a:p>
          <a:p>
            <a:r>
              <a:rPr lang="en-US" altLang="ko-KR" dirty="0"/>
              <a:t>1. </a:t>
            </a:r>
            <a:r>
              <a:rPr lang="en-US" altLang="ko-KR" dirty="0" err="1"/>
              <a:t>OnClickListener</a:t>
            </a:r>
            <a:r>
              <a:rPr lang="en-US" altLang="ko-KR" dirty="0"/>
              <a:t> interface</a:t>
            </a:r>
            <a:r>
              <a:rPr lang="ko-KR" altLang="en-US" dirty="0"/>
              <a:t>를 </a:t>
            </a:r>
            <a:r>
              <a:rPr lang="en-US" altLang="ko-KR" dirty="0"/>
              <a:t>implements </a:t>
            </a:r>
            <a:r>
              <a:rPr lang="ko-KR" altLang="en-US" dirty="0"/>
              <a:t>하여 </a:t>
            </a:r>
            <a:r>
              <a:rPr lang="en-US" altLang="ko-KR" dirty="0"/>
              <a:t>Method</a:t>
            </a:r>
            <a:r>
              <a:rPr lang="ko-KR" altLang="en-US" dirty="0"/>
              <a:t> 구현</a:t>
            </a:r>
          </a:p>
          <a:p>
            <a:r>
              <a:rPr lang="en-US" altLang="ko-KR" dirty="0"/>
              <a:t>2. View</a:t>
            </a:r>
            <a:r>
              <a:rPr lang="ko-KR" altLang="en-US" dirty="0"/>
              <a:t>의 인자에 바로 </a:t>
            </a:r>
            <a:r>
              <a:rPr lang="en-US" altLang="ko-KR" dirty="0"/>
              <a:t>Listener</a:t>
            </a:r>
            <a:r>
              <a:rPr lang="ko-KR" altLang="en-US" dirty="0"/>
              <a:t>을 구현 </a:t>
            </a:r>
          </a:p>
          <a:p>
            <a:r>
              <a:rPr lang="en-US" altLang="ko-KR" dirty="0"/>
              <a:t>3. </a:t>
            </a:r>
            <a:r>
              <a:rPr lang="en-US" altLang="ko-KR" dirty="0" err="1"/>
              <a:t>clickListener</a:t>
            </a:r>
            <a:r>
              <a:rPr lang="ko-KR" altLang="en-US" dirty="0"/>
              <a:t>을 별도의 객체로 생성하여 </a:t>
            </a:r>
            <a:r>
              <a:rPr lang="en-US" altLang="ko-KR" dirty="0"/>
              <a:t>set</a:t>
            </a:r>
            <a:r>
              <a:rPr lang="ko-KR" altLang="en-US" dirty="0"/>
              <a:t>하는 방법</a:t>
            </a:r>
          </a:p>
          <a:p>
            <a:r>
              <a:rPr lang="en-US" altLang="ko-KR" dirty="0"/>
              <a:t>4. xml</a:t>
            </a:r>
            <a:r>
              <a:rPr lang="ko-KR" altLang="en-US" dirty="0"/>
              <a:t>에서 </a:t>
            </a:r>
            <a:r>
              <a:rPr lang="en-US" altLang="ko-KR" dirty="0"/>
              <a:t>Method</a:t>
            </a:r>
            <a:r>
              <a:rPr lang="ko-KR" altLang="en-US" dirty="0"/>
              <a:t>를 선언하고 구현하는 방법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위 </a:t>
            </a:r>
            <a:r>
              <a:rPr lang="en-US" altLang="ko-KR" dirty="0"/>
              <a:t>4</a:t>
            </a:r>
            <a:r>
              <a:rPr lang="ko-KR" altLang="en-US" dirty="0"/>
              <a:t>가지 방법으로 </a:t>
            </a:r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 err="1"/>
              <a:t>OnClick</a:t>
            </a:r>
            <a:r>
              <a:rPr lang="en-US" altLang="ko-KR" dirty="0"/>
              <a:t> Method</a:t>
            </a:r>
            <a:r>
              <a:rPr lang="ko-KR" altLang="en-US" dirty="0"/>
              <a:t>를 구현할 수 있으나 </a:t>
            </a:r>
            <a:r>
              <a:rPr lang="en-US" altLang="ko-KR" dirty="0"/>
              <a:t>4</a:t>
            </a:r>
            <a:r>
              <a:rPr lang="ko-KR" altLang="en-US" dirty="0"/>
              <a:t>번은 거의 사용하지 않음</a:t>
            </a:r>
            <a:r>
              <a:rPr lang="en-US" altLang="ko-KR" dirty="0"/>
              <a:t> 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09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* Android </a:t>
            </a:r>
            <a:r>
              <a:rPr lang="en-US" altLang="ko-KR" b="1" dirty="0" err="1"/>
              <a:t>OnClick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1) </a:t>
            </a:r>
            <a:r>
              <a:rPr lang="en-US" altLang="ko-KR" b="1" dirty="0" err="1"/>
              <a:t>OnClickListener</a:t>
            </a:r>
            <a:r>
              <a:rPr lang="en-US" altLang="ko-KR" b="1" dirty="0"/>
              <a:t> interface</a:t>
            </a:r>
            <a:r>
              <a:rPr lang="ko-KR" altLang="en-US" b="1" dirty="0"/>
              <a:t>를 </a:t>
            </a:r>
            <a:r>
              <a:rPr lang="en-US" altLang="ko-KR" b="1" dirty="0"/>
              <a:t>implements</a:t>
            </a:r>
            <a:r>
              <a:rPr lang="ko-KR" altLang="en-US" b="1" dirty="0"/>
              <a:t>하여 </a:t>
            </a:r>
            <a:r>
              <a:rPr lang="en-US" altLang="ko-KR" b="1" dirty="0"/>
              <a:t>Method</a:t>
            </a:r>
            <a:r>
              <a:rPr lang="ko-KR" altLang="en-US" b="1" dirty="0"/>
              <a:t> 구현</a:t>
            </a:r>
          </a:p>
          <a:p>
            <a:endParaRPr lang="en-US" altLang="ko-KR" dirty="0"/>
          </a:p>
          <a:p>
            <a:r>
              <a:rPr lang="ko-KR" altLang="en-US" dirty="0"/>
              <a:t>구현한 </a:t>
            </a:r>
            <a:r>
              <a:rPr lang="en-US" altLang="ko-KR" dirty="0"/>
              <a:t>Listener</a:t>
            </a:r>
            <a:r>
              <a:rPr lang="ko-KR" altLang="en-US" dirty="0"/>
              <a:t>를 등록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주로 </a:t>
            </a:r>
            <a:r>
              <a:rPr lang="en-US" altLang="ko-KR" dirty="0"/>
              <a:t>Event Lister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많이 작성해야 하는 상황에서 사용됨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78"/>
          <a:stretch/>
        </p:blipFill>
        <p:spPr bwMode="auto">
          <a:xfrm>
            <a:off x="5169024" y="1377736"/>
            <a:ext cx="402868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auto">
          <a:xfrm>
            <a:off x="5291875" y="4920003"/>
            <a:ext cx="158417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7452136" y="2327736"/>
            <a:ext cx="158417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5340130" y="4175510"/>
            <a:ext cx="1541228" cy="386100"/>
          </a:xfrm>
          <a:prstGeom prst="rect">
            <a:avLst/>
          </a:prstGeom>
          <a:solidFill>
            <a:schemeClr val="accent4">
              <a:lumMod val="40000"/>
              <a:lumOff val="60000"/>
              <a:alpha val="38824"/>
            </a:scheme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9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* Android </a:t>
            </a:r>
            <a:r>
              <a:rPr lang="en-US" altLang="ko-KR" b="1" dirty="0" err="1"/>
              <a:t>OnClick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/>
              <a:t>View</a:t>
            </a:r>
            <a:r>
              <a:rPr lang="ko-KR" altLang="en-US" b="1" dirty="0"/>
              <a:t>의 인자에 바로 </a:t>
            </a:r>
            <a:r>
              <a:rPr lang="en-US" altLang="ko-KR" b="1" dirty="0"/>
              <a:t>Listener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번의 방법과 같이 </a:t>
            </a:r>
            <a:r>
              <a:rPr lang="en-US" altLang="ko-KR" dirty="0"/>
              <a:t>Android </a:t>
            </a:r>
            <a:r>
              <a:rPr lang="ko-KR" altLang="en-US" dirty="0"/>
              <a:t>개방방법에서 가장 많이 사용되는 방식</a:t>
            </a:r>
            <a:r>
              <a:rPr lang="en-US" altLang="ko-KR" dirty="0"/>
              <a:t>. 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구현 이벤트의 수가 적을 경우 </a:t>
            </a: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Listener</a:t>
            </a:r>
            <a:r>
              <a:rPr lang="ko-KR" altLang="en-US" dirty="0"/>
              <a:t>를 재사용하지 않을 경우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79"/>
          <a:stretch/>
        </p:blipFill>
        <p:spPr bwMode="auto">
          <a:xfrm>
            <a:off x="5313040" y="908720"/>
            <a:ext cx="3912050" cy="551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auto">
          <a:xfrm>
            <a:off x="5529064" y="4492188"/>
            <a:ext cx="308711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5529064" y="5517232"/>
            <a:ext cx="308711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5728156" y="4737843"/>
            <a:ext cx="158417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/>
          <p:cNvCxnSpPr/>
          <p:nvPr/>
        </p:nvCxnSpPr>
        <p:spPr bwMode="auto">
          <a:xfrm>
            <a:off x="5728156" y="5767167"/>
            <a:ext cx="158417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5496986" y="4178146"/>
            <a:ext cx="3272438" cy="1074078"/>
          </a:xfrm>
          <a:prstGeom prst="rect">
            <a:avLst/>
          </a:prstGeom>
          <a:solidFill>
            <a:schemeClr val="accent4">
              <a:lumMod val="40000"/>
              <a:lumOff val="60000"/>
              <a:alpha val="38824"/>
            </a:scheme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78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32320" y="569845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chemeClr val="bg1"/>
                </a:solidFill>
              </a:rPr>
              <a:t> Agenda</a:t>
            </a:r>
            <a:endParaRPr lang="en-GB" altLang="ko-KR" sz="1400" b="0" dirty="0">
              <a:solidFill>
                <a:schemeClr val="bg1"/>
              </a:solidFill>
            </a:endParaRPr>
          </a:p>
        </p:txBody>
      </p:sp>
      <p:graphicFrame>
        <p:nvGraphicFramePr>
          <p:cNvPr id="655401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30366"/>
              </p:ext>
            </p:extLst>
          </p:nvPr>
        </p:nvGraphicFramePr>
        <p:xfrm>
          <a:off x="382588" y="1196752"/>
          <a:ext cx="9142412" cy="2761654"/>
        </p:xfrm>
        <a:graphic>
          <a:graphicData uri="http://schemas.openxmlformats.org/drawingml/2006/table">
            <a:tbl>
              <a:tblPr/>
              <a:tblGrid>
                <a:gridCol w="60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소개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</a:rPr>
                        <a:t>………………..   2</a:t>
                      </a:r>
                      <a:endParaRPr kumimoji="0" lang="ko-KR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Y견고딕" pitchFamily="18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Android Studio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개발 환경 구성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……………….. 29</a:t>
                      </a:r>
                      <a:endParaRPr kumimoji="0" lang="ko-KR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Y견고딕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Web View App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실습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……………….. 43</a:t>
                      </a:r>
                      <a:endParaRPr kumimoji="0" lang="ko-KR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Y견고딕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개방형 </a:t>
                      </a:r>
                      <a:r>
                        <a:rPr kumimoji="0" lang="en-US" altLang="ko-KR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IoT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Platform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연동 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App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……………….. 50</a:t>
                      </a:r>
                      <a:endParaRPr kumimoji="0" lang="en-US" altLang="ko-KR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Y견고딕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App Code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……………….. 57</a:t>
                      </a:r>
                      <a:endParaRPr kumimoji="0" lang="ko-KR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Y견고딕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Generate APK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……………….. 77</a:t>
                      </a:r>
                      <a:endParaRPr kumimoji="0" lang="ko-KR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Y견고딕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* Android </a:t>
            </a:r>
            <a:r>
              <a:rPr lang="en-US" altLang="ko-KR" b="1" dirty="0" err="1"/>
              <a:t>OnClick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3) Listener</a:t>
            </a:r>
            <a:r>
              <a:rPr lang="ko-KR" altLang="en-US" b="1" dirty="0"/>
              <a:t>를 객체로 선언해두고 </a:t>
            </a:r>
            <a:r>
              <a:rPr lang="en-US" altLang="ko-KR" b="1" dirty="0"/>
              <a:t>set</a:t>
            </a:r>
            <a:r>
              <a:rPr lang="ko-KR" altLang="en-US" b="1" dirty="0"/>
              <a:t>하는 방법</a:t>
            </a:r>
            <a:r>
              <a:rPr lang="en-US" altLang="ko-KR" b="1" dirty="0"/>
              <a:t> </a:t>
            </a:r>
          </a:p>
          <a:p>
            <a:endParaRPr lang="en-US" altLang="ko-KR" dirty="0"/>
          </a:p>
          <a:p>
            <a:r>
              <a:rPr lang="en-US" altLang="ko-KR" dirty="0"/>
              <a:t>Listener</a:t>
            </a:r>
            <a:r>
              <a:rPr lang="ko-KR" altLang="en-US" dirty="0"/>
              <a:t>를 재 사용해야 되는 상황에서 많이 사용하는 기법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단 </a:t>
            </a:r>
            <a:r>
              <a:rPr lang="en-US" altLang="ko-KR" dirty="0"/>
              <a:t>Android</a:t>
            </a:r>
            <a:r>
              <a:rPr lang="ko-KR" altLang="en-US" dirty="0"/>
              <a:t>에서 </a:t>
            </a:r>
            <a:r>
              <a:rPr lang="en-US" altLang="ko-KR" dirty="0"/>
              <a:t>Listener</a:t>
            </a:r>
            <a:r>
              <a:rPr lang="ko-KR" altLang="en-US" dirty="0"/>
              <a:t>를 재 사용하는 경우는 많이 없음</a:t>
            </a:r>
            <a:r>
              <a:rPr lang="en-US" altLang="ko-KR" dirty="0"/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12"/>
          <a:stretch/>
        </p:blipFill>
        <p:spPr bwMode="auto">
          <a:xfrm>
            <a:off x="5673080" y="1255287"/>
            <a:ext cx="3816424" cy="5144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 bwMode="auto">
          <a:xfrm>
            <a:off x="5838261" y="4801385"/>
            <a:ext cx="308711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직선 연결선 6"/>
          <p:cNvCxnSpPr/>
          <p:nvPr/>
        </p:nvCxnSpPr>
        <p:spPr bwMode="auto">
          <a:xfrm>
            <a:off x="5829795" y="5712091"/>
            <a:ext cx="308711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5918735" y="5013176"/>
            <a:ext cx="130923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5939554" y="5928115"/>
            <a:ext cx="130923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5760946" y="4608536"/>
            <a:ext cx="3312368" cy="910404"/>
          </a:xfrm>
          <a:prstGeom prst="rect">
            <a:avLst/>
          </a:prstGeom>
          <a:solidFill>
            <a:schemeClr val="accent4">
              <a:lumMod val="40000"/>
              <a:lumOff val="60000"/>
              <a:alpha val="38824"/>
            </a:scheme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34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* Android </a:t>
            </a:r>
            <a:r>
              <a:rPr lang="en-US" altLang="ko-KR" b="1" dirty="0" err="1"/>
              <a:t>OnClick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340767"/>
            <a:ext cx="9396536" cy="5056858"/>
          </a:xfrm>
        </p:spPr>
        <p:txBody>
          <a:bodyPr/>
          <a:lstStyle/>
          <a:p>
            <a:r>
              <a:rPr lang="en-US" altLang="ko-KR" b="1" dirty="0"/>
              <a:t>4) xml</a:t>
            </a:r>
            <a:r>
              <a:rPr lang="ko-KR" altLang="en-US" b="1" dirty="0"/>
              <a:t>에서 </a:t>
            </a:r>
            <a:r>
              <a:rPr lang="en-US" altLang="ko-KR" b="1" dirty="0"/>
              <a:t>Method</a:t>
            </a:r>
            <a:r>
              <a:rPr lang="ko-KR" altLang="en-US" b="1" dirty="0"/>
              <a:t>를 선언하고 구현하는 방법</a:t>
            </a:r>
            <a:endParaRPr lang="en-US" altLang="ko-KR" b="1" dirty="0"/>
          </a:p>
          <a:p>
            <a:r>
              <a:rPr lang="en-US" altLang="ko-KR" dirty="0"/>
              <a:t>xml</a:t>
            </a:r>
            <a:r>
              <a:rPr lang="ko-KR" altLang="en-US" dirty="0"/>
              <a:t>에 </a:t>
            </a:r>
            <a:r>
              <a:rPr lang="en-US" altLang="ko-KR" dirty="0"/>
              <a:t>onClick:"onClick1“, onClick:"onClick2" </a:t>
            </a:r>
            <a:r>
              <a:rPr lang="ko-KR" altLang="en-US" dirty="0"/>
              <a:t>이라는 코드가 들어감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여기에 들어가는 </a:t>
            </a:r>
            <a:r>
              <a:rPr lang="en-US" altLang="ko-KR" dirty="0"/>
              <a:t>onClick1</a:t>
            </a:r>
            <a:r>
              <a:rPr lang="ko-KR" altLang="en-US" dirty="0"/>
              <a:t>이 바로 </a:t>
            </a:r>
            <a:r>
              <a:rPr lang="en-US" altLang="ko-KR" dirty="0"/>
              <a:t>java </a:t>
            </a:r>
            <a:r>
              <a:rPr lang="ko-KR" altLang="en-US" dirty="0"/>
              <a:t>소스에서 작성할 </a:t>
            </a:r>
            <a:r>
              <a:rPr lang="en-US" altLang="ko-KR" dirty="0"/>
              <a:t>Method</a:t>
            </a:r>
            <a:r>
              <a:rPr lang="ko-KR" altLang="en-US" dirty="0"/>
              <a:t> 명임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버튼을 객체로 생성하여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 err="1"/>
              <a:t>Listerner</a:t>
            </a:r>
            <a:r>
              <a:rPr lang="ko-KR" altLang="en-US" b="1" dirty="0"/>
              <a:t>를 등록하는 과정 없이 </a:t>
            </a:r>
            <a:r>
              <a:rPr lang="ko-KR" altLang="en-US" dirty="0"/>
              <a:t>바로 </a:t>
            </a:r>
            <a:r>
              <a:rPr lang="en-US" altLang="ko-KR" dirty="0"/>
              <a:t>Method</a:t>
            </a:r>
            <a:r>
              <a:rPr lang="ko-KR" altLang="en-US" dirty="0"/>
              <a:t>가 호출됨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코드가 간결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이 구현방법은 기능을 작성하는 </a:t>
            </a:r>
            <a:r>
              <a:rPr lang="en-US" altLang="ko-KR" dirty="0"/>
              <a:t>Code</a:t>
            </a:r>
            <a:r>
              <a:rPr lang="ko-KR" altLang="en-US" dirty="0"/>
              <a:t>와 </a:t>
            </a:r>
            <a:endParaRPr lang="en-US" altLang="ko-KR" dirty="0"/>
          </a:p>
          <a:p>
            <a:r>
              <a:rPr lang="en-US" altLang="ko-KR" dirty="0"/>
              <a:t>       View</a:t>
            </a:r>
            <a:r>
              <a:rPr lang="ko-KR" altLang="en-US" dirty="0"/>
              <a:t>를 담당하는 </a:t>
            </a:r>
            <a:r>
              <a:rPr lang="en-US" altLang="ko-KR" dirty="0"/>
              <a:t>Layout</a:t>
            </a:r>
            <a:r>
              <a:rPr lang="ko-KR" altLang="en-US" dirty="0"/>
              <a:t>간의 의존성이 강해지기 때문에 잘 사용하지 않음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95"/>
          <a:stretch/>
        </p:blipFill>
        <p:spPr bwMode="auto">
          <a:xfrm>
            <a:off x="488504" y="2479548"/>
            <a:ext cx="3168352" cy="21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89"/>
          <a:stretch/>
        </p:blipFill>
        <p:spPr bwMode="auto">
          <a:xfrm>
            <a:off x="5889104" y="1355380"/>
            <a:ext cx="3816424" cy="5042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auto">
          <a:xfrm>
            <a:off x="6001739" y="4759008"/>
            <a:ext cx="174259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6018718" y="5657015"/>
            <a:ext cx="174259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776536" y="3251073"/>
            <a:ext cx="144016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/>
          <p:cNvCxnSpPr/>
          <p:nvPr/>
        </p:nvCxnSpPr>
        <p:spPr bwMode="auto">
          <a:xfrm>
            <a:off x="793468" y="4242300"/>
            <a:ext cx="144016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5945254" y="4581128"/>
            <a:ext cx="2341356" cy="792088"/>
          </a:xfrm>
          <a:prstGeom prst="rect">
            <a:avLst/>
          </a:prstGeom>
          <a:solidFill>
            <a:schemeClr val="accent4">
              <a:lumMod val="40000"/>
              <a:lumOff val="60000"/>
              <a:alpha val="38824"/>
            </a:scheme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84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Grid Layout(</a:t>
            </a:r>
            <a:r>
              <a:rPr lang="ko-KR" altLang="en-US" b="1" dirty="0" err="1"/>
              <a:t>그리드</a:t>
            </a:r>
            <a:r>
              <a:rPr lang="ko-KR" altLang="en-US" b="1" dirty="0"/>
              <a:t> 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ko-KR" dirty="0" err="1"/>
              <a:t>GridLayout</a:t>
            </a:r>
            <a:r>
              <a:rPr lang="ko-KR" altLang="en-US" dirty="0"/>
              <a:t>의 </a:t>
            </a:r>
            <a:r>
              <a:rPr lang="en-US" altLang="ko-KR" dirty="0"/>
              <a:t>Grid</a:t>
            </a:r>
            <a:r>
              <a:rPr lang="ko-KR" altLang="en-US" dirty="0"/>
              <a:t>는 격자 눈금 등을 뜻함</a:t>
            </a:r>
            <a:r>
              <a:rPr lang="en-US" altLang="ko-KR" dirty="0"/>
              <a:t>. (</a:t>
            </a:r>
            <a:r>
              <a:rPr lang="ko-KR" altLang="en-US" dirty="0"/>
              <a:t>바둑판 형식의 레이아웃</a:t>
            </a:r>
            <a:r>
              <a:rPr lang="en-US" altLang="ko-KR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GridLayout</a:t>
            </a:r>
            <a:r>
              <a:rPr lang="ko-KR" altLang="en-US" dirty="0"/>
              <a:t>은 </a:t>
            </a:r>
            <a:r>
              <a:rPr lang="en-US" altLang="ko-KR" dirty="0" err="1"/>
              <a:t>TableLayout</a:t>
            </a:r>
            <a:r>
              <a:rPr lang="ko-KR" altLang="en-US" dirty="0"/>
              <a:t>과 비슷하나 </a:t>
            </a:r>
            <a:r>
              <a:rPr lang="en-US" altLang="ko-KR" dirty="0"/>
              <a:t>API14</a:t>
            </a:r>
            <a:r>
              <a:rPr lang="ko-KR" altLang="en-US" dirty="0"/>
              <a:t>레벨부터 추가된 </a:t>
            </a:r>
            <a:r>
              <a:rPr lang="en-US" altLang="ko-KR" dirty="0"/>
              <a:t>Layout.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LinearLayout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RelativeLayout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TableLayout</a:t>
            </a:r>
            <a:r>
              <a:rPr lang="ko-KR" altLang="en-US" dirty="0"/>
              <a:t>의 단점을 보완하여 만든 </a:t>
            </a:r>
            <a:r>
              <a:rPr lang="en-US" altLang="ko-KR" dirty="0"/>
              <a:t>Layout.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메모리 효율이 좋음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단 계산기 같이 표로 구성되어야 하는 경우 외에는 잘 사용하지 않음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1628800"/>
            <a:ext cx="2050699" cy="411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8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Grid Layout(</a:t>
            </a:r>
            <a:r>
              <a:rPr lang="ko-KR" altLang="en-US" b="1" dirty="0" err="1"/>
              <a:t>그리드</a:t>
            </a:r>
            <a:r>
              <a:rPr lang="ko-KR" altLang="en-US" b="1" dirty="0"/>
              <a:t> 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altLang="ko-KR" dirty="0" err="1"/>
              <a:t>GridLayout</a:t>
            </a:r>
            <a:r>
              <a:rPr lang="en-US" altLang="ko-KR" dirty="0"/>
              <a:t> </a:t>
            </a:r>
            <a:r>
              <a:rPr lang="ko-KR" altLang="en-US" dirty="0"/>
              <a:t>은 간단함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 err="1"/>
              <a:t>GridLayout</a:t>
            </a:r>
            <a:r>
              <a:rPr lang="en-US" altLang="ko-KR" b="1" dirty="0"/>
              <a:t> </a:t>
            </a:r>
            <a:r>
              <a:rPr lang="ko-KR" altLang="en-US" b="1" dirty="0"/>
              <a:t>속성</a:t>
            </a:r>
            <a:endParaRPr lang="en-US" altLang="ko-KR" b="1" dirty="0"/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columnCount</a:t>
            </a:r>
            <a:r>
              <a:rPr lang="en-US" altLang="ko-KR" dirty="0"/>
              <a:t> = </a:t>
            </a:r>
            <a:r>
              <a:rPr lang="ko-KR" altLang="en-US" dirty="0"/>
              <a:t>가로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수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rowCount</a:t>
            </a:r>
            <a:r>
              <a:rPr lang="en-US" altLang="ko-KR" dirty="0"/>
              <a:t> = </a:t>
            </a:r>
            <a:r>
              <a:rPr lang="ko-KR" altLang="en-US" dirty="0"/>
              <a:t>세로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수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columnSpan</a:t>
            </a:r>
            <a:r>
              <a:rPr lang="en-US" altLang="ko-KR" dirty="0"/>
              <a:t> = "2" </a:t>
            </a:r>
            <a:r>
              <a:rPr lang="ko-KR" altLang="en-US" dirty="0" err="1"/>
              <a:t>컬럼합치기</a:t>
            </a:r>
            <a:endParaRPr lang="ko-KR" altLang="en-US" dirty="0"/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rowSpan</a:t>
            </a:r>
            <a:r>
              <a:rPr lang="en-US" altLang="ko-KR" dirty="0"/>
              <a:t> = "2" </a:t>
            </a:r>
            <a:r>
              <a:rPr lang="ko-KR" altLang="en-US" dirty="0" err="1"/>
              <a:t>로우합치기</a:t>
            </a:r>
            <a:endParaRPr lang="ko-KR" altLang="en-US" dirty="0"/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layout_gravity</a:t>
            </a:r>
            <a:r>
              <a:rPr lang="en-US" altLang="ko-KR" dirty="0"/>
              <a:t> ="</a:t>
            </a:r>
            <a:r>
              <a:rPr lang="en-US" altLang="ko-KR" dirty="0" err="1"/>
              <a:t>fill_horizontal</a:t>
            </a:r>
            <a:r>
              <a:rPr lang="en-US" altLang="ko-KR" dirty="0"/>
              <a:t>"</a:t>
            </a:r>
          </a:p>
          <a:p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가로가 </a:t>
            </a:r>
            <a:r>
              <a:rPr lang="en-US" altLang="ko-KR" dirty="0"/>
              <a:t>4</a:t>
            </a:r>
            <a:r>
              <a:rPr lang="ko-KR" altLang="en-US" dirty="0"/>
              <a:t>개인데 </a:t>
            </a:r>
            <a:r>
              <a:rPr lang="en-US" altLang="ko-KR" dirty="0" err="1"/>
              <a:t>columnSpan</a:t>
            </a:r>
            <a:r>
              <a:rPr lang="en-US" altLang="ko-KR" dirty="0"/>
              <a:t>="2"</a:t>
            </a:r>
            <a:r>
              <a:rPr lang="ko-KR" altLang="en-US" dirty="0"/>
              <a:t>의 속성을 가진 </a:t>
            </a:r>
            <a:r>
              <a:rPr lang="en-US" altLang="ko-KR" dirty="0"/>
              <a:t>View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지정하면 </a:t>
            </a:r>
            <a:endParaRPr lang="en-US" altLang="ko-KR" dirty="0"/>
          </a:p>
          <a:p>
            <a:r>
              <a:rPr lang="ko-KR" altLang="en-US" dirty="0"/>
              <a:t>가로 </a:t>
            </a:r>
            <a:r>
              <a:rPr lang="en-US" altLang="ko-KR" dirty="0"/>
              <a:t>2</a:t>
            </a:r>
            <a:r>
              <a:rPr lang="ko-KR" altLang="en-US" dirty="0"/>
              <a:t>개의 영역을 할당 받고</a:t>
            </a:r>
            <a:r>
              <a:rPr lang="en-US" altLang="ko-KR" dirty="0"/>
              <a:t>, </a:t>
            </a:r>
            <a:r>
              <a:rPr lang="ko-KR" altLang="en-US" dirty="0"/>
              <a:t>나머지 공간은 </a:t>
            </a:r>
            <a:r>
              <a:rPr lang="en-US" altLang="ko-KR" dirty="0"/>
              <a:t>2</a:t>
            </a:r>
            <a:r>
              <a:rPr lang="ko-KR" altLang="en-US" dirty="0"/>
              <a:t>개만 남음</a:t>
            </a:r>
            <a:r>
              <a:rPr lang="en-US" altLang="ko-KR" dirty="0"/>
              <a:t>. </a:t>
            </a:r>
            <a:endParaRPr lang="ko-KR" altLang="en-US" dirty="0"/>
          </a:p>
          <a:p>
            <a:r>
              <a:rPr lang="ko-KR" altLang="en-US" dirty="0"/>
              <a:t>코드를 보면 다른 버튼은 </a:t>
            </a:r>
            <a:r>
              <a:rPr lang="en-US" altLang="ko-KR" dirty="0"/>
              <a:t>4</a:t>
            </a:r>
            <a:r>
              <a:rPr lang="ko-KR" altLang="en-US" dirty="0"/>
              <a:t>개씩 배치되어 있지만 </a:t>
            </a:r>
            <a:r>
              <a:rPr lang="en-US" altLang="ko-KR" dirty="0" err="1"/>
              <a:t>columnSpan</a:t>
            </a:r>
            <a:r>
              <a:rPr lang="en-US" altLang="ko-KR" dirty="0"/>
              <a:t>="2"</a:t>
            </a:r>
            <a:r>
              <a:rPr lang="ko-KR" altLang="en-US" dirty="0"/>
              <a:t>인 것은 </a:t>
            </a:r>
            <a:r>
              <a:rPr lang="en-US" altLang="ko-KR" dirty="0"/>
              <a:t>3</a:t>
            </a:r>
            <a:r>
              <a:rPr lang="ko-KR" altLang="en-US" dirty="0"/>
              <a:t>개의 라인 코드만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46"/>
          <a:stretch/>
        </p:blipFill>
        <p:spPr bwMode="auto">
          <a:xfrm>
            <a:off x="5921454" y="1268760"/>
            <a:ext cx="36400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 bwMode="auto">
          <a:xfrm>
            <a:off x="6194068" y="4691233"/>
            <a:ext cx="2108538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직선 연결선 6"/>
          <p:cNvCxnSpPr/>
          <p:nvPr/>
        </p:nvCxnSpPr>
        <p:spPr bwMode="auto">
          <a:xfrm>
            <a:off x="6203440" y="4843762"/>
            <a:ext cx="2108538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8351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Table Layout(</a:t>
            </a:r>
            <a:r>
              <a:rPr lang="ko-KR" altLang="en-US" b="1" dirty="0"/>
              <a:t>테이블 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GridLayout</a:t>
            </a:r>
            <a:r>
              <a:rPr lang="ko-KR" altLang="en-US" dirty="0"/>
              <a:t>은 </a:t>
            </a:r>
            <a:r>
              <a:rPr lang="en-US" altLang="ko-KR" dirty="0" err="1"/>
              <a:t>TableLayout</a:t>
            </a:r>
            <a:r>
              <a:rPr lang="ko-KR" altLang="en-US" dirty="0"/>
              <a:t>의 단점을 보완해서 만든 </a:t>
            </a:r>
            <a:r>
              <a:rPr lang="en-US" altLang="ko-KR" dirty="0"/>
              <a:t>Layout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err="1"/>
              <a:t>TableRow</a:t>
            </a:r>
            <a:r>
              <a:rPr lang="ko-KR" altLang="en-US" dirty="0"/>
              <a:t>라는 것을 통해서 한 줄 한 줄 구현 해야 함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stretchColumns</a:t>
            </a:r>
            <a:r>
              <a:rPr lang="en-US" altLang="ko-KR" dirty="0"/>
              <a:t> </a:t>
            </a:r>
            <a:r>
              <a:rPr lang="ko-KR" altLang="en-US" dirty="0"/>
              <a:t>옵션으로 특정 </a:t>
            </a:r>
            <a:r>
              <a:rPr lang="ko-KR" altLang="en-US" dirty="0" err="1"/>
              <a:t>컬럼을</a:t>
            </a:r>
            <a:r>
              <a:rPr lang="ko-KR" altLang="en-US" dirty="0"/>
              <a:t> 자동으로 늘려주는 역할을 수행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Table</a:t>
            </a:r>
            <a:r>
              <a:rPr lang="ko-KR" altLang="en-US" dirty="0"/>
              <a:t>를 사용할 일이 있으면 </a:t>
            </a:r>
            <a:r>
              <a:rPr lang="en-US" altLang="ko-KR" dirty="0" err="1"/>
              <a:t>GridLayout</a:t>
            </a:r>
            <a:r>
              <a:rPr lang="ko-KR" altLang="en-US" dirty="0"/>
              <a:t>를 사용하는 것이 더욱 간단하게 구현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2720" b="1188"/>
          <a:stretch/>
        </p:blipFill>
        <p:spPr bwMode="auto">
          <a:xfrm>
            <a:off x="488504" y="2492896"/>
            <a:ext cx="1802918" cy="328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1"/>
          <a:stretch/>
        </p:blipFill>
        <p:spPr bwMode="auto">
          <a:xfrm>
            <a:off x="5313040" y="871926"/>
            <a:ext cx="3024336" cy="461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401272" y="2632776"/>
            <a:ext cx="2448272" cy="3764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46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Absolute Layout(</a:t>
            </a:r>
            <a:r>
              <a:rPr lang="ko-KR" altLang="en-US" b="1" dirty="0" err="1"/>
              <a:t>앱솔루트</a:t>
            </a:r>
            <a:r>
              <a:rPr lang="ko-KR" altLang="en-US" b="1" dirty="0"/>
              <a:t> 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 기기가 적었던 시절은 이 </a:t>
            </a:r>
            <a:r>
              <a:rPr lang="en-US" altLang="ko-KR" dirty="0"/>
              <a:t>Layout</a:t>
            </a:r>
            <a:r>
              <a:rPr lang="ko-KR" altLang="en-US" dirty="0"/>
              <a:t>을 사용했지만 </a:t>
            </a:r>
            <a:endParaRPr lang="en-US" altLang="ko-KR" dirty="0"/>
          </a:p>
          <a:p>
            <a:r>
              <a:rPr lang="ko-KR" altLang="en-US" dirty="0"/>
              <a:t>다양한 기기들이 나오면서 절대적인 좌표로 구성되는 </a:t>
            </a:r>
            <a:r>
              <a:rPr lang="en-US" altLang="ko-KR" b="1" dirty="0"/>
              <a:t>Absolute Layout</a:t>
            </a:r>
            <a:r>
              <a:rPr lang="ko-KR" altLang="en-US" b="1" dirty="0"/>
              <a:t>은 사용하지 않음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Absolute Layout</a:t>
            </a:r>
            <a:r>
              <a:rPr lang="ko-KR" altLang="en-US" b="1" dirty="0"/>
              <a:t>은 </a:t>
            </a:r>
            <a:r>
              <a:rPr lang="en-US" altLang="ko-KR" dirty="0"/>
              <a:t>deprecated </a:t>
            </a:r>
            <a:r>
              <a:rPr lang="ko-KR" altLang="en-US" dirty="0"/>
              <a:t>됨</a:t>
            </a:r>
            <a:r>
              <a:rPr lang="en-US" altLang="ko-KR" dirty="0"/>
              <a:t>(</a:t>
            </a:r>
            <a:r>
              <a:rPr lang="ko-KR" altLang="en-US" dirty="0"/>
              <a:t>더 이상 중요도가 떨어져 사용하지 않을 것이며 앞으로 사라지게 될 거라는 뜻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버튼을 생성하여 특정 좌표로 위치를 지정하는 방식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AutoShape 4" descr="AbsoluteLayou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AbsoluteLayou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r="3446" b="1139"/>
          <a:stretch/>
        </p:blipFill>
        <p:spPr bwMode="auto">
          <a:xfrm>
            <a:off x="381000" y="2924944"/>
            <a:ext cx="1864181" cy="340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76" y="4509120"/>
            <a:ext cx="5328592" cy="1733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9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Android </a:t>
            </a:r>
            <a:r>
              <a:rPr lang="en-US" altLang="ko-KR" b="1" dirty="0" err="1"/>
              <a:t>TextView</a:t>
            </a:r>
            <a:r>
              <a:rPr lang="en-US" altLang="ko-KR" b="1" dirty="0"/>
              <a:t> and string.xml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r>
              <a:rPr lang="ko-KR" altLang="en-US" dirty="0"/>
              <a:t>중에서 가장 기본이 되는 </a:t>
            </a:r>
            <a:r>
              <a:rPr lang="en-US" altLang="ko-KR" dirty="0"/>
              <a:t>View</a:t>
            </a:r>
            <a:r>
              <a:rPr lang="ko-KR" altLang="en-US" dirty="0"/>
              <a:t>인 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 err="1"/>
              <a:t>TextView</a:t>
            </a:r>
            <a:r>
              <a:rPr lang="ko-KR" altLang="en-US" dirty="0"/>
              <a:t>는 </a:t>
            </a:r>
            <a:r>
              <a:rPr lang="en-US" altLang="ko-KR" dirty="0"/>
              <a:t>Button</a:t>
            </a:r>
            <a:r>
              <a:rPr lang="ko-KR" altLang="en-US" dirty="0"/>
              <a:t>과 </a:t>
            </a:r>
            <a:r>
              <a:rPr lang="en-US" altLang="ko-KR" dirty="0" err="1"/>
              <a:t>EditText</a:t>
            </a:r>
            <a:r>
              <a:rPr lang="ko-KR" altLang="en-US" dirty="0"/>
              <a:t>의 부모 클래스로 </a:t>
            </a:r>
            <a:endParaRPr lang="en-US" altLang="ko-KR" dirty="0"/>
          </a:p>
          <a:p>
            <a:r>
              <a:rPr lang="en-US" altLang="ko-KR" dirty="0"/>
              <a:t>Android</a:t>
            </a:r>
            <a:r>
              <a:rPr lang="ko-KR" altLang="en-US" dirty="0"/>
              <a:t>에서 </a:t>
            </a:r>
            <a:r>
              <a:rPr lang="en-US" altLang="ko-KR" dirty="0"/>
              <a:t>Text</a:t>
            </a:r>
            <a:r>
              <a:rPr lang="ko-KR" altLang="en-US" dirty="0"/>
              <a:t>를 표현해주는 기본 </a:t>
            </a:r>
            <a:r>
              <a:rPr lang="en-US" altLang="ko-KR" dirty="0"/>
              <a:t>View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b="1" dirty="0" err="1"/>
              <a:t>TextView</a:t>
            </a:r>
            <a:r>
              <a:rPr lang="ko-KR" altLang="en-US" dirty="0"/>
              <a:t>의 </a:t>
            </a:r>
            <a:r>
              <a:rPr lang="en-US" altLang="ko-KR" dirty="0"/>
              <a:t>Text</a:t>
            </a:r>
            <a:r>
              <a:rPr lang="ko-KR" altLang="en-US" dirty="0"/>
              <a:t>는 보통 </a:t>
            </a:r>
            <a:r>
              <a:rPr lang="en-US" altLang="ko-KR" dirty="0"/>
              <a:t>res/strings.xml</a:t>
            </a:r>
            <a:r>
              <a:rPr lang="ko-KR" altLang="en-US" dirty="0"/>
              <a:t>에 선언하여 사용함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2402121"/>
            <a:ext cx="3650357" cy="38881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15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Android </a:t>
            </a:r>
            <a:r>
              <a:rPr lang="en-US" altLang="ko-KR" b="1" dirty="0" err="1"/>
              <a:t>TextView</a:t>
            </a:r>
            <a:r>
              <a:rPr lang="en-US" altLang="ko-KR" b="1" dirty="0"/>
              <a:t> and strings.xml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일반적으로 개발을 할 때는 </a:t>
            </a:r>
            <a:r>
              <a:rPr lang="en-US" altLang="ko-KR" dirty="0"/>
              <a:t>View</a:t>
            </a:r>
            <a:r>
              <a:rPr lang="ko-KR" altLang="en-US" dirty="0"/>
              <a:t>영역과 </a:t>
            </a:r>
            <a:r>
              <a:rPr lang="en-US" altLang="ko-KR" dirty="0"/>
              <a:t>Business Logic</a:t>
            </a:r>
            <a:r>
              <a:rPr lang="ko-KR" altLang="en-US" dirty="0"/>
              <a:t>영역으로 구분하여 개발함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View </a:t>
            </a:r>
            <a:r>
              <a:rPr lang="ko-KR" altLang="en-US" dirty="0"/>
              <a:t>영역은 큰 틀인 </a:t>
            </a:r>
            <a:r>
              <a:rPr lang="en-US" altLang="ko-KR" dirty="0"/>
              <a:t>Layout</a:t>
            </a:r>
            <a:r>
              <a:rPr lang="ko-KR" altLang="en-US" dirty="0"/>
              <a:t>와 </a:t>
            </a:r>
            <a:r>
              <a:rPr lang="en-US" altLang="ko-KR" dirty="0"/>
              <a:t>Layout</a:t>
            </a:r>
            <a:r>
              <a:rPr lang="ko-KR" altLang="en-US" dirty="0"/>
              <a:t>에 사용될 </a:t>
            </a:r>
            <a:r>
              <a:rPr lang="en-US" altLang="ko-KR" dirty="0"/>
              <a:t>Resources </a:t>
            </a:r>
            <a:r>
              <a:rPr lang="ko-KR" altLang="en-US" dirty="0"/>
              <a:t>로 세분화됨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strings.xml</a:t>
            </a:r>
            <a:r>
              <a:rPr lang="ko-KR" altLang="en-US" dirty="0"/>
              <a:t>은 문자열 </a:t>
            </a:r>
            <a:r>
              <a:rPr lang="en-US" altLang="ko-KR" dirty="0"/>
              <a:t>resource</a:t>
            </a:r>
            <a:r>
              <a:rPr lang="ko-KR" altLang="en-US" dirty="0"/>
              <a:t>를 나열해 놓은 </a:t>
            </a:r>
            <a:r>
              <a:rPr lang="en-US" altLang="ko-KR" dirty="0"/>
              <a:t>xml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b="1" dirty="0"/>
          </a:p>
          <a:p>
            <a:r>
              <a:rPr lang="ko-KR" altLang="en-US" b="1" dirty="0"/>
              <a:t>문자열을 </a:t>
            </a:r>
            <a:r>
              <a:rPr lang="en-US" altLang="ko-KR" b="1" dirty="0"/>
              <a:t>resource</a:t>
            </a:r>
            <a:r>
              <a:rPr lang="ko-KR" altLang="en-US" b="1" dirty="0"/>
              <a:t>를 따로 처리하는 이유 </a:t>
            </a:r>
            <a:r>
              <a:rPr lang="en-US" altLang="ko-KR" b="1" dirty="0"/>
              <a:t>?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관리의 용이성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재 </a:t>
            </a:r>
            <a:r>
              <a:rPr lang="ko-KR" altLang="en-US" dirty="0" err="1"/>
              <a:t>사용성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언어별 문자열 표기 기능</a:t>
            </a:r>
          </a:p>
          <a:p>
            <a:endParaRPr lang="en-US" altLang="ko-KR" dirty="0"/>
          </a:p>
          <a:p>
            <a:r>
              <a:rPr lang="ko-KR" altLang="en-US" dirty="0"/>
              <a:t>부가 설명</a:t>
            </a:r>
            <a:r>
              <a:rPr lang="en-US" altLang="ko-KR" dirty="0"/>
              <a:t>) xml</a:t>
            </a:r>
            <a:r>
              <a:rPr lang="ko-KR" altLang="en-US" dirty="0"/>
              <a:t>에 문자열이 고정되어 있다면 </a:t>
            </a:r>
            <a:endParaRPr lang="en-US" altLang="ko-KR" dirty="0"/>
          </a:p>
          <a:p>
            <a:r>
              <a:rPr lang="ko-KR" altLang="en-US" dirty="0"/>
              <a:t>언어가 다른 두 개의 국가를 지원해야 할 경우 </a:t>
            </a:r>
            <a:r>
              <a:rPr lang="en-US" altLang="ko-KR" dirty="0"/>
              <a:t>layout</a:t>
            </a:r>
            <a:r>
              <a:rPr lang="ko-KR" altLang="en-US" dirty="0"/>
              <a:t>을 별도로 생성해 줘야 하지만 </a:t>
            </a:r>
            <a:endParaRPr lang="en-US" altLang="ko-KR" dirty="0"/>
          </a:p>
          <a:p>
            <a:r>
              <a:rPr lang="ko-KR" altLang="en-US" dirty="0"/>
              <a:t>문자열을 </a:t>
            </a:r>
            <a:r>
              <a:rPr lang="en-US" altLang="ko-KR" dirty="0"/>
              <a:t>strings.xml</a:t>
            </a:r>
            <a:r>
              <a:rPr lang="ko-KR" altLang="en-US" dirty="0"/>
              <a:t>로 관리를 하면 해당 언어별 </a:t>
            </a:r>
            <a:r>
              <a:rPr lang="en-US" altLang="ko-KR" dirty="0"/>
              <a:t>strings.xml</a:t>
            </a:r>
            <a:r>
              <a:rPr lang="ko-KR" altLang="en-US" dirty="0"/>
              <a:t>만 하나 더 만들면 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AutoShape 2" descr="TextView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1469679"/>
            <a:ext cx="2664296" cy="4927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Android </a:t>
            </a:r>
            <a:r>
              <a:rPr lang="en-US" altLang="ko-KR" b="1" dirty="0" err="1"/>
              <a:t>TextView</a:t>
            </a:r>
            <a:r>
              <a:rPr lang="en-US" altLang="ko-KR" b="1" dirty="0"/>
              <a:t> and strings.xml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TextView</a:t>
            </a:r>
            <a:r>
              <a:rPr lang="ko-KR" altLang="en-US" b="1" dirty="0"/>
              <a:t>를 만들고 버튼 클릭 시 해당 </a:t>
            </a:r>
            <a:r>
              <a:rPr lang="en-US" altLang="ko-KR" b="1" dirty="0" err="1"/>
              <a:t>TextView</a:t>
            </a:r>
            <a:r>
              <a:rPr lang="ko-KR" altLang="en-US" b="1" dirty="0"/>
              <a:t>의 텍스트 속성 변경</a:t>
            </a:r>
            <a:r>
              <a:rPr lang="en-US" altLang="ko-KR" b="1" dirty="0"/>
              <a:t>.</a:t>
            </a:r>
            <a:endParaRPr lang="ko-KR" altLang="en-US" b="1" dirty="0"/>
          </a:p>
          <a:p>
            <a:r>
              <a:rPr lang="en-US" altLang="ko-KR" dirty="0"/>
              <a:t>[</a:t>
            </a:r>
            <a:r>
              <a:rPr lang="ko-KR" altLang="en-US" dirty="0"/>
              <a:t>사용법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strings.xml</a:t>
            </a:r>
            <a:r>
              <a:rPr lang="ko-KR" altLang="en-US" dirty="0"/>
              <a:t>에 있는 </a:t>
            </a:r>
            <a:r>
              <a:rPr lang="en-US" altLang="ko-KR" dirty="0"/>
              <a:t>resource</a:t>
            </a:r>
            <a:r>
              <a:rPr lang="ko-KR" altLang="en-US" dirty="0"/>
              <a:t>를 사용하고자 하면</a:t>
            </a:r>
            <a:endParaRPr lang="en-US" altLang="ko-KR" dirty="0"/>
          </a:p>
          <a:p>
            <a:r>
              <a:rPr lang="en-US" altLang="ko-KR" dirty="0"/>
              <a:t>text</a:t>
            </a:r>
            <a:r>
              <a:rPr lang="ko-KR" altLang="en-US" dirty="0"/>
              <a:t>부분을 </a:t>
            </a:r>
            <a:r>
              <a:rPr lang="en-US" altLang="ko-KR" dirty="0"/>
              <a:t>@string/</a:t>
            </a:r>
            <a:r>
              <a:rPr lang="en-US" altLang="ko-KR" dirty="0" err="1"/>
              <a:t>xxxx</a:t>
            </a:r>
            <a:r>
              <a:rPr lang="en-US" altLang="ko-KR" dirty="0"/>
              <a:t> </a:t>
            </a:r>
            <a:r>
              <a:rPr lang="ko-KR" altLang="en-US" dirty="0"/>
              <a:t>로 표현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dimens.xml</a:t>
            </a:r>
            <a:r>
              <a:rPr lang="ko-KR" altLang="en-US" dirty="0"/>
              <a:t>는 </a:t>
            </a:r>
            <a:r>
              <a:rPr lang="en-US" altLang="ko-KR" dirty="0" err="1"/>
              <a:t>textSize</a:t>
            </a:r>
            <a:endParaRPr lang="en-US" altLang="ko-KR" dirty="0"/>
          </a:p>
          <a:p>
            <a:r>
              <a:rPr lang="en-US" altLang="ko-KR" dirty="0"/>
              <a:t>color.xml</a:t>
            </a:r>
            <a:r>
              <a:rPr lang="ko-KR" altLang="en-US" dirty="0"/>
              <a:t>는 </a:t>
            </a:r>
            <a:r>
              <a:rPr lang="en-US" altLang="ko-KR" dirty="0" err="1"/>
              <a:t>textColor</a:t>
            </a:r>
            <a:endParaRPr lang="en-US" altLang="ko-KR" dirty="0"/>
          </a:p>
          <a:p>
            <a:r>
              <a:rPr lang="en-US" altLang="ko-KR" dirty="0"/>
              <a:t>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0"/>
          <a:stretch/>
        </p:blipFill>
        <p:spPr bwMode="auto">
          <a:xfrm>
            <a:off x="6393160" y="1052736"/>
            <a:ext cx="3220388" cy="5482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656"/>
          <a:stretch/>
        </p:blipFill>
        <p:spPr bwMode="auto">
          <a:xfrm>
            <a:off x="488504" y="4221088"/>
            <a:ext cx="3355363" cy="1172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r="3499" b="915"/>
          <a:stretch/>
        </p:blipFill>
        <p:spPr bwMode="auto">
          <a:xfrm>
            <a:off x="3944888" y="2316476"/>
            <a:ext cx="2324263" cy="428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6594782" y="2374278"/>
            <a:ext cx="174259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6609292" y="6275456"/>
            <a:ext cx="1916853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/>
          <p:cNvCxnSpPr/>
          <p:nvPr/>
        </p:nvCxnSpPr>
        <p:spPr bwMode="auto">
          <a:xfrm>
            <a:off x="6592252" y="2598768"/>
            <a:ext cx="174259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/>
          <p:cNvCxnSpPr/>
          <p:nvPr/>
        </p:nvCxnSpPr>
        <p:spPr bwMode="auto">
          <a:xfrm>
            <a:off x="6594782" y="3598414"/>
            <a:ext cx="174259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/>
          <p:cNvCxnSpPr/>
          <p:nvPr/>
        </p:nvCxnSpPr>
        <p:spPr bwMode="auto">
          <a:xfrm>
            <a:off x="6609184" y="4602293"/>
            <a:ext cx="174259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>
            <a:off x="6630349" y="5601939"/>
            <a:ext cx="174259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17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Android </a:t>
            </a:r>
            <a:r>
              <a:rPr lang="en-US" altLang="ko-KR" b="1" dirty="0" err="1"/>
              <a:t>TextView</a:t>
            </a:r>
            <a:r>
              <a:rPr lang="en-US" altLang="ko-KR" b="1" dirty="0"/>
              <a:t> and strings.xml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en-US" altLang="ko-KR" dirty="0" err="1"/>
              <a:t>setText</a:t>
            </a:r>
            <a:r>
              <a:rPr lang="en-US" altLang="ko-KR" dirty="0"/>
              <a:t> : </a:t>
            </a:r>
            <a:r>
              <a:rPr lang="en-US" altLang="ko-KR" dirty="0" err="1"/>
              <a:t>textView</a:t>
            </a:r>
            <a:r>
              <a:rPr lang="ko-KR" altLang="en-US" dirty="0"/>
              <a:t>의 텍스트를 변경</a:t>
            </a:r>
            <a:endParaRPr lang="en-US" altLang="ko-KR" dirty="0"/>
          </a:p>
          <a:p>
            <a:r>
              <a:rPr lang="en-US" altLang="ko-KR" dirty="0"/>
              <a:t>  resource</a:t>
            </a:r>
            <a:r>
              <a:rPr lang="ko-KR" altLang="en-US" dirty="0"/>
              <a:t>에 접근 시</a:t>
            </a:r>
            <a:r>
              <a:rPr lang="en-US" altLang="ko-KR" dirty="0"/>
              <a:t> Context</a:t>
            </a:r>
            <a:r>
              <a:rPr lang="ko-KR" altLang="en-US" dirty="0"/>
              <a:t>를 통해서 접근</a:t>
            </a:r>
          </a:p>
          <a:p>
            <a:r>
              <a:rPr lang="en-US" altLang="ko-KR" dirty="0"/>
              <a:t>- </a:t>
            </a:r>
            <a:r>
              <a:rPr lang="en-US" altLang="ko-KR" dirty="0" err="1"/>
              <a:t>setTextColor</a:t>
            </a:r>
            <a:r>
              <a:rPr lang="en-US" altLang="ko-KR" dirty="0"/>
              <a:t> : </a:t>
            </a:r>
            <a:r>
              <a:rPr lang="en-US" altLang="ko-KR" dirty="0" err="1"/>
              <a:t>textView</a:t>
            </a:r>
            <a:r>
              <a:rPr lang="ko-KR" altLang="en-US" dirty="0"/>
              <a:t>의 색상을 변경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en-US" altLang="ko-KR" dirty="0" err="1"/>
              <a:t>Color.BLACK</a:t>
            </a:r>
            <a:r>
              <a:rPr lang="en-US" altLang="ko-KR" dirty="0"/>
              <a:t> (Android </a:t>
            </a:r>
            <a:r>
              <a:rPr lang="ko-KR" altLang="en-US" dirty="0"/>
              <a:t>기본적인 </a:t>
            </a:r>
            <a:r>
              <a:rPr lang="en-US" altLang="ko-KR" dirty="0"/>
              <a:t>resource)</a:t>
            </a:r>
          </a:p>
          <a:p>
            <a:r>
              <a:rPr lang="en-US" altLang="ko-KR" dirty="0"/>
              <a:t>- </a:t>
            </a:r>
            <a:r>
              <a:rPr lang="en-US" altLang="ko-KR" dirty="0" err="1"/>
              <a:t>setTextSize</a:t>
            </a:r>
            <a:r>
              <a:rPr lang="en-US" altLang="ko-KR" dirty="0"/>
              <a:t> : </a:t>
            </a:r>
            <a:r>
              <a:rPr lang="ko-KR" altLang="en-US" dirty="0"/>
              <a:t>텍스트 크기를 변경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일부 문자열 속성 변경 </a:t>
            </a:r>
            <a:r>
              <a:rPr lang="en-US" altLang="ko-KR" dirty="0"/>
              <a:t>(</a:t>
            </a:r>
            <a:r>
              <a:rPr lang="en-US" altLang="ko-KR" dirty="0" err="1"/>
              <a:t>setSpan</a:t>
            </a:r>
            <a:r>
              <a:rPr lang="en-US" altLang="ko-KR" dirty="0"/>
              <a:t> Method </a:t>
            </a:r>
            <a:r>
              <a:rPr lang="ko-KR" altLang="en-US" dirty="0"/>
              <a:t>사용</a:t>
            </a:r>
            <a:r>
              <a:rPr lang="en-US" altLang="ko-KR" dirty="0"/>
              <a:t>) </a:t>
            </a:r>
            <a:r>
              <a:rPr lang="ko-KR" altLang="en-US" dirty="0"/>
              <a:t>를 통해서 </a:t>
            </a:r>
            <a:r>
              <a:rPr lang="en-US" altLang="ko-KR" dirty="0"/>
              <a:t>Color</a:t>
            </a:r>
            <a:r>
              <a:rPr lang="ko-KR" altLang="en-US" dirty="0"/>
              <a:t>을 변경하고</a:t>
            </a:r>
            <a:r>
              <a:rPr lang="en-US" altLang="ko-KR" dirty="0"/>
              <a:t>,</a:t>
            </a:r>
            <a:r>
              <a:rPr lang="ko-KR" altLang="en-US" dirty="0"/>
              <a:t> 텍스트 </a:t>
            </a:r>
            <a:r>
              <a:rPr lang="en-US" altLang="ko-KR" dirty="0"/>
              <a:t>Size</a:t>
            </a:r>
            <a:r>
              <a:rPr lang="ko-KR" altLang="en-US" dirty="0"/>
              <a:t>를 변경함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SpannableStringBuilder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setSpan</a:t>
            </a:r>
            <a:r>
              <a:rPr lang="en-US" altLang="ko-KR" dirty="0"/>
              <a:t> Method</a:t>
            </a:r>
            <a:r>
              <a:rPr lang="ko-KR" altLang="en-US" dirty="0"/>
              <a:t>를 이용하여 문자열의 시작과 끝 인덱스를 이용해 범위를 지정하고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(Color, Size)</a:t>
            </a:r>
            <a:r>
              <a:rPr lang="ko-KR" altLang="en-US" dirty="0"/>
              <a:t>를 지정함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textView</a:t>
            </a:r>
            <a:r>
              <a:rPr lang="ko-KR" altLang="en-US" dirty="0"/>
              <a:t>에 </a:t>
            </a:r>
            <a:r>
              <a:rPr lang="en-US" altLang="ko-KR" dirty="0" err="1"/>
              <a:t>setText</a:t>
            </a:r>
            <a:r>
              <a:rPr lang="ko-KR" altLang="en-US" dirty="0"/>
              <a:t>를 해주면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번째와 같이 특정 영역만 바뀌게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많이 사용되는 예</a:t>
            </a:r>
            <a:r>
              <a:rPr lang="en-US" altLang="ko-KR" dirty="0"/>
              <a:t>) </a:t>
            </a:r>
            <a:r>
              <a:rPr lang="ko-KR" altLang="en-US" dirty="0"/>
              <a:t>검색결과에 </a:t>
            </a:r>
            <a:r>
              <a:rPr lang="ko-KR" altLang="en-US" dirty="0" err="1"/>
              <a:t>검색어</a:t>
            </a:r>
            <a:r>
              <a:rPr lang="ko-KR" altLang="en-US" dirty="0"/>
              <a:t> 색상만 다르게 보여줄 경우</a:t>
            </a:r>
            <a:r>
              <a:rPr lang="en-US" altLang="ko-KR" dirty="0"/>
              <a:t>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t="61618" r="4776" b="5281"/>
          <a:stretch/>
        </p:blipFill>
        <p:spPr bwMode="auto">
          <a:xfrm>
            <a:off x="3656856" y="1340767"/>
            <a:ext cx="5986367" cy="2929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6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01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956079"/>
              </p:ext>
            </p:extLst>
          </p:nvPr>
        </p:nvGraphicFramePr>
        <p:xfrm>
          <a:off x="382588" y="1196752"/>
          <a:ext cx="9142412" cy="2761654"/>
        </p:xfrm>
        <a:graphic>
          <a:graphicData uri="http://schemas.openxmlformats.org/drawingml/2006/table">
            <a:tbl>
              <a:tblPr/>
              <a:tblGrid>
                <a:gridCol w="60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소개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Android Studio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개발 환경 구성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Web View App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실습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개방형 </a:t>
                      </a:r>
                      <a:r>
                        <a:rPr kumimoji="0" lang="en-US" altLang="ko-KR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IoT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Platform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연동 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App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App Code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Generate APK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96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01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92577"/>
              </p:ext>
            </p:extLst>
          </p:nvPr>
        </p:nvGraphicFramePr>
        <p:xfrm>
          <a:off x="382588" y="1196752"/>
          <a:ext cx="9142412" cy="2761654"/>
        </p:xfrm>
        <a:graphic>
          <a:graphicData uri="http://schemas.openxmlformats.org/drawingml/2006/table">
            <a:tbl>
              <a:tblPr/>
              <a:tblGrid>
                <a:gridCol w="60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</a:rPr>
                        <a:t>Android 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</a:rPr>
                        <a:t>소개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Android Studio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개발 환경 구성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Web View App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실습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개방형 </a:t>
                      </a:r>
                      <a:r>
                        <a:rPr kumimoji="0" lang="en-US" altLang="ko-KR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IoT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 Platform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연동 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App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App Code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Generate APK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7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 및 </a:t>
            </a:r>
            <a:r>
              <a:rPr lang="ko-KR" altLang="en-US" b="1"/>
              <a:t>환경 설정 </a:t>
            </a:r>
            <a:r>
              <a:rPr lang="en-US" altLang="ko-KR" b="1"/>
              <a:t>(</a:t>
            </a:r>
            <a:r>
              <a:rPr lang="ko-KR" altLang="en-US" b="1"/>
              <a:t>이전 방식</a:t>
            </a:r>
            <a:r>
              <a:rPr lang="en-US" altLang="ko-KR" b="1"/>
              <a:t>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1. Download</a:t>
            </a:r>
            <a:endParaRPr lang="en-US" altLang="ko-KR" b="1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http://www.oracle.com/index.html</a:t>
            </a:r>
            <a:r>
              <a:rPr lang="ko-KR" altLang="en-US" dirty="0"/>
              <a:t>로 접속하여 </a:t>
            </a:r>
            <a:r>
              <a:rPr lang="en-US" altLang="ko-KR" dirty="0"/>
              <a:t>Download</a:t>
            </a:r>
          </a:p>
          <a:p>
            <a:endParaRPr lang="en-US" altLang="ko-KR" dirty="0"/>
          </a:p>
          <a:p>
            <a:r>
              <a:rPr lang="en-US" altLang="ko-KR" b="1" dirty="0"/>
              <a:t>2. Java </a:t>
            </a:r>
            <a:r>
              <a:rPr lang="ko-KR" altLang="en-US" b="1" dirty="0"/>
              <a:t>환경 구성</a:t>
            </a:r>
            <a:endParaRPr lang="en-US" altLang="ko-KR" b="1" dirty="0"/>
          </a:p>
          <a:p>
            <a:r>
              <a:rPr lang="en-US" altLang="ko-KR" dirty="0"/>
              <a:t>[</a:t>
            </a:r>
            <a:r>
              <a:rPr lang="ko-KR" altLang="en-US" dirty="0"/>
              <a:t>내 컴퓨터</a:t>
            </a:r>
            <a:r>
              <a:rPr lang="en-US" altLang="ko-KR" dirty="0"/>
              <a:t>]-[</a:t>
            </a:r>
            <a:r>
              <a:rPr lang="ko-KR" altLang="en-US" dirty="0"/>
              <a:t>속성</a:t>
            </a:r>
            <a:r>
              <a:rPr lang="en-US" altLang="ko-KR" dirty="0"/>
              <a:t>]-[</a:t>
            </a:r>
            <a:r>
              <a:rPr lang="ko-KR" altLang="en-US" dirty="0"/>
              <a:t>고급</a:t>
            </a:r>
            <a:r>
              <a:rPr lang="en-US" altLang="ko-KR" dirty="0"/>
              <a:t>]-[</a:t>
            </a:r>
            <a:r>
              <a:rPr lang="ko-KR" altLang="en-US" dirty="0"/>
              <a:t>환경변수</a:t>
            </a:r>
            <a:r>
              <a:rPr lang="en-US" altLang="ko-KR" dirty="0"/>
              <a:t>]</a:t>
            </a:r>
            <a:r>
              <a:rPr lang="ko-KR" altLang="en-US" dirty="0"/>
              <a:t>를 클릭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환경 변수</a:t>
            </a:r>
            <a:r>
              <a:rPr lang="en-US" altLang="ko-KR" dirty="0"/>
              <a:t>: </a:t>
            </a:r>
            <a:r>
              <a:rPr lang="ko-KR" altLang="en-US" dirty="0"/>
              <a:t>변수 이름</a:t>
            </a:r>
            <a:r>
              <a:rPr lang="en-US" altLang="ko-KR" dirty="0"/>
              <a:t>/</a:t>
            </a:r>
            <a:r>
              <a:rPr lang="ko-KR" altLang="en-US" dirty="0"/>
              <a:t>변수 값 </a:t>
            </a:r>
            <a:r>
              <a:rPr lang="en-US" altLang="ko-KR" dirty="0"/>
              <a:t>: JAVA_HOME / Java </a:t>
            </a:r>
            <a:r>
              <a:rPr lang="ko-KR" altLang="en-US" dirty="0"/>
              <a:t>설치 경로</a:t>
            </a:r>
            <a:endParaRPr lang="en-US" altLang="ko-KR" dirty="0"/>
          </a:p>
          <a:p>
            <a:r>
              <a:rPr lang="en-US" altLang="ko-KR" dirty="0"/>
              <a:t>- Java </a:t>
            </a:r>
            <a:r>
              <a:rPr lang="ko-KR" altLang="en-US" dirty="0"/>
              <a:t>경로</a:t>
            </a:r>
            <a:r>
              <a:rPr lang="en-US" altLang="ko-KR" dirty="0"/>
              <a:t>: </a:t>
            </a:r>
            <a:r>
              <a:rPr lang="ko-KR" altLang="en-US" dirty="0"/>
              <a:t>변수 이름</a:t>
            </a:r>
            <a:r>
              <a:rPr lang="en-US" altLang="ko-KR" dirty="0"/>
              <a:t>/</a:t>
            </a:r>
            <a:r>
              <a:rPr lang="ko-KR" altLang="en-US" dirty="0"/>
              <a:t>변수 값 </a:t>
            </a:r>
            <a:r>
              <a:rPr lang="en-US" altLang="ko-KR" dirty="0"/>
              <a:t>: Path / Java bin </a:t>
            </a:r>
            <a:r>
              <a:rPr lang="ko-KR" altLang="en-US" dirty="0"/>
              <a:t>경로 추가</a:t>
            </a:r>
            <a:endParaRPr lang="en-US" altLang="ko-KR" dirty="0"/>
          </a:p>
          <a:p>
            <a:pPr marL="0" lvl="0" indent="0" defTabSz="914400" eaLnBrk="1" latinLnBrk="1" hangingPunct="1">
              <a:spcBef>
                <a:spcPct val="0"/>
              </a:spcBef>
              <a:buClrTx/>
            </a:pPr>
            <a:endParaRPr lang="en-US" altLang="ko-KR" dirty="0"/>
          </a:p>
          <a:p>
            <a:pPr marL="0" lvl="0" indent="0" defTabSz="914400" eaLnBrk="1" latinLnBrk="1" hangingPunct="1">
              <a:spcBef>
                <a:spcPct val="0"/>
              </a:spcBef>
              <a:buClrTx/>
            </a:pPr>
            <a:endParaRPr lang="en-US" altLang="ko-KR" dirty="0"/>
          </a:p>
          <a:p>
            <a:pPr marL="0" lvl="0" indent="0" defTabSz="914400" eaLnBrk="1" latinLnBrk="1" hangingPunct="1">
              <a:spcBef>
                <a:spcPct val="0"/>
              </a:spcBef>
              <a:buClrTx/>
            </a:pPr>
            <a:endParaRPr lang="en-US" altLang="ko-KR" dirty="0"/>
          </a:p>
          <a:p>
            <a:pPr marL="0" lvl="0" indent="0" defTabSz="914400" eaLnBrk="1" latinLnBrk="1" hangingPunct="1">
              <a:spcBef>
                <a:spcPct val="0"/>
              </a:spcBef>
              <a:buClrTx/>
            </a:pPr>
            <a:endParaRPr lang="en-US" altLang="ko-KR" dirty="0"/>
          </a:p>
          <a:p>
            <a:pPr marL="0" lvl="0" indent="0" defTabSz="914400" eaLnBrk="1" latinLnBrk="1" hangingPunct="1">
              <a:spcBef>
                <a:spcPct val="0"/>
              </a:spcBef>
              <a:buClrTx/>
            </a:pPr>
            <a:endParaRPr lang="en-US" altLang="ko-KR" dirty="0"/>
          </a:p>
          <a:p>
            <a:pPr marL="0" lvl="0" indent="0" defTabSz="914400" eaLnBrk="1" latinLnBrk="1" hangingPunct="1">
              <a:spcBef>
                <a:spcPct val="0"/>
              </a:spcBef>
              <a:buClrTx/>
            </a:pPr>
            <a:endParaRPr lang="en-US" altLang="ko-KR" dirty="0"/>
          </a:p>
          <a:p>
            <a:pPr marL="0" lvl="0" indent="0" defTabSz="914400" eaLnBrk="1" latinLnBrk="1" hangingPunct="1">
              <a:spcBef>
                <a:spcPct val="0"/>
              </a:spcBef>
              <a:buClrTx/>
            </a:pPr>
            <a:endParaRPr lang="en-US" altLang="ko-KR" dirty="0"/>
          </a:p>
          <a:p>
            <a:pPr marL="0" lvl="0" indent="0" defTabSz="914400" eaLnBrk="1" latinLnBrk="1" hangingPunct="1">
              <a:spcBef>
                <a:spcPct val="0"/>
              </a:spcBef>
              <a:buClrTx/>
            </a:pPr>
            <a:r>
              <a:rPr lang="en-US" altLang="ko-KR" b="1" dirty="0"/>
              <a:t>3. </a:t>
            </a:r>
            <a:r>
              <a:rPr lang="ko-KR" altLang="en-US" b="1" dirty="0"/>
              <a:t>실행 환경 확인</a:t>
            </a:r>
            <a:endParaRPr lang="en-US" altLang="ko-KR" b="1" dirty="0"/>
          </a:p>
          <a:p>
            <a:pPr marL="0" lvl="0" indent="0" defTabSz="914400" eaLnBrk="1" latinLnBrk="1" hangingPunct="1">
              <a:spcBef>
                <a:spcPct val="0"/>
              </a:spcBef>
              <a:buClrTx/>
            </a:pPr>
            <a:endParaRPr lang="en-US" altLang="ko-KR" dirty="0"/>
          </a:p>
          <a:p>
            <a:pPr marL="0" lvl="0" indent="0" defTabSz="914400" eaLnBrk="1" latinLnBrk="1" hangingPunct="1">
              <a:spcBef>
                <a:spcPct val="0"/>
              </a:spcBef>
              <a:buClrTx/>
            </a:pPr>
            <a:r>
              <a:rPr lang="en-US" altLang="ko-KR" dirty="0"/>
              <a:t>- </a:t>
            </a:r>
            <a:r>
              <a:rPr lang="en-US" altLang="ko-KR" dirty="0" err="1"/>
              <a:t>WindowsKey+R</a:t>
            </a:r>
            <a:r>
              <a:rPr lang="en-US" altLang="ko-KR" dirty="0"/>
              <a:t>,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입력 후 확인</a:t>
            </a:r>
            <a:endParaRPr lang="en-US" altLang="ko-KR" dirty="0"/>
          </a:p>
          <a:p>
            <a:pPr marL="0" lvl="0" indent="0" defTabSz="914400" eaLnBrk="1" latinLnBrk="1" hangingPunct="1">
              <a:spcBef>
                <a:spcPct val="0"/>
              </a:spcBef>
              <a:buClrTx/>
            </a:pPr>
            <a:r>
              <a:rPr lang="en-US" altLang="ko-KR" dirty="0"/>
              <a:t>- </a:t>
            </a:r>
            <a:r>
              <a:rPr lang="en-US" altLang="ko-KR" dirty="0" err="1"/>
              <a:t>Javac</a:t>
            </a:r>
            <a:r>
              <a:rPr lang="en-US" altLang="ko-KR" dirty="0"/>
              <a:t> –version</a:t>
            </a:r>
          </a:p>
          <a:p>
            <a:pPr marL="0" lvl="0" indent="0" defTabSz="914400">
              <a:spcBef>
                <a:spcPct val="0"/>
              </a:spcBef>
              <a:buClrTx/>
            </a:pPr>
            <a:r>
              <a:rPr lang="en-US" altLang="ko-KR" dirty="0"/>
              <a:t>- </a:t>
            </a:r>
            <a:r>
              <a:rPr lang="en-US" altLang="ko-KR" dirty="0" err="1"/>
              <a:t>Javac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03" y="1340767"/>
            <a:ext cx="2232248" cy="199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68" y="1351876"/>
            <a:ext cx="2232248" cy="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2204864"/>
            <a:ext cx="2232248" cy="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90" y="4050028"/>
            <a:ext cx="2449263" cy="114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" t="8083" r="10957" b="64970"/>
          <a:stretch/>
        </p:blipFill>
        <p:spPr bwMode="auto">
          <a:xfrm>
            <a:off x="4961803" y="3618028"/>
            <a:ext cx="4300225" cy="8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7379" r="21894" b="45200"/>
          <a:stretch/>
        </p:blipFill>
        <p:spPr bwMode="auto">
          <a:xfrm>
            <a:off x="4953000" y="4559607"/>
            <a:ext cx="4309028" cy="174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5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/>
          <p:cNvSpPr txBox="1">
            <a:spLocks/>
          </p:cNvSpPr>
          <p:nvPr/>
        </p:nvSpPr>
        <p:spPr bwMode="auto">
          <a:xfrm>
            <a:off x="381000" y="1340767"/>
            <a:ext cx="9144000" cy="505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>
                <a:hlinkClick r:id="rId2"/>
              </a:rPr>
              <a:t>https://developer.android.com/studio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( </a:t>
            </a:r>
            <a:r>
              <a:rPr lang="en-US" altLang="ko-KR" dirty="0">
                <a:solidFill>
                  <a:srgbClr val="FF0000"/>
                </a:solidFill>
              </a:rPr>
              <a:t>Android Studio Install …, Java Development Kit 7u79 Install )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0" y="1757201"/>
            <a:ext cx="3311612" cy="25749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5" y="1772816"/>
            <a:ext cx="3291530" cy="25593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1" y="4433675"/>
            <a:ext cx="3311612" cy="20121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4" y="4452366"/>
            <a:ext cx="3291532" cy="19934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 bwMode="auto">
          <a:xfrm>
            <a:off x="373063" y="931863"/>
            <a:ext cx="91519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r>
              <a:rPr lang="en-US" altLang="ko-KR" b="1"/>
              <a:t>Android Studio Install</a:t>
            </a:r>
            <a:endParaRPr lang="ko-KR" altLang="en-US" b="1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6178" y="3867591"/>
            <a:ext cx="1818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Old </a:t>
            </a:r>
            <a:r>
              <a:rPr lang="ko-KR" altLang="en-US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버전</a:t>
            </a:r>
            <a:r>
              <a:rPr lang="en-US" altLang="ko-KR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화면</a:t>
            </a:r>
            <a:endParaRPr lang="en-US" altLang="ko-KR" sz="11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7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/>
          <p:cNvSpPr txBox="1">
            <a:spLocks/>
          </p:cNvSpPr>
          <p:nvPr/>
        </p:nvSpPr>
        <p:spPr bwMode="auto">
          <a:xfrm>
            <a:off x="381000" y="1340767"/>
            <a:ext cx="9144000" cy="505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developer.android.com/studio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( </a:t>
            </a:r>
            <a:r>
              <a:rPr lang="en-US" altLang="ko-KR" dirty="0">
                <a:solidFill>
                  <a:srgbClr val="FF0000"/>
                </a:solidFill>
              </a:rPr>
              <a:t>Android Studio Install …, Java Development Kit 7u79 Install )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5" y="1845022"/>
            <a:ext cx="2736304" cy="20747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845022"/>
            <a:ext cx="2736303" cy="20747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01" y="1844824"/>
            <a:ext cx="3121987" cy="20749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4" y="4269930"/>
            <a:ext cx="2794805" cy="20725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 bwMode="auto">
          <a:xfrm>
            <a:off x="373063" y="931863"/>
            <a:ext cx="91519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r>
              <a:rPr lang="en-US" altLang="ko-KR" b="1"/>
              <a:t>Android Studio Install</a:t>
            </a:r>
            <a:endParaRPr lang="ko-KR" altLang="en-US" b="1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49" y="4269931"/>
            <a:ext cx="2728477" cy="2088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01" y="4269930"/>
            <a:ext cx="3121987" cy="21113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94393" y="1397408"/>
            <a:ext cx="1818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Old </a:t>
            </a:r>
            <a:r>
              <a:rPr lang="ko-KR" altLang="en-US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버전</a:t>
            </a:r>
            <a:r>
              <a:rPr lang="en-US" altLang="ko-KR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화면</a:t>
            </a:r>
            <a:endParaRPr lang="en-US" altLang="ko-KR" sz="11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6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72" y="1772547"/>
            <a:ext cx="2140399" cy="21346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436" y="1772815"/>
            <a:ext cx="2744972" cy="21343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 bwMode="auto">
          <a:xfrm>
            <a:off x="373063" y="931863"/>
            <a:ext cx="91519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r>
              <a:rPr lang="en-US" altLang="ko-KR" b="1"/>
              <a:t>Android Studio Install</a:t>
            </a:r>
            <a:endParaRPr lang="ko-KR" altLang="en-US" b="1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772816"/>
            <a:ext cx="2744972" cy="21343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0" y="4221089"/>
            <a:ext cx="2744226" cy="21337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170" y="4221088"/>
            <a:ext cx="2714905" cy="21109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4221089"/>
            <a:ext cx="2714907" cy="21109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381000" y="1340767"/>
            <a:ext cx="9144000" cy="505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>
                <a:hlinkClick r:id="rId8"/>
              </a:rPr>
              <a:t>https://developer.android.com/studio</a:t>
            </a:r>
            <a:r>
              <a:rPr lang="en-US" altLang="ko-KR" b="1" dirty="0" smtClean="0">
                <a:solidFill>
                  <a:srgbClr val="FF0000"/>
                </a:solidFill>
              </a:rPr>
              <a:t>( </a:t>
            </a:r>
            <a:r>
              <a:rPr lang="en-US" altLang="ko-KR" dirty="0">
                <a:solidFill>
                  <a:srgbClr val="FF0000"/>
                </a:solidFill>
              </a:rPr>
              <a:t>Android Studio Install )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97016" y="1425718"/>
            <a:ext cx="1818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Old </a:t>
            </a:r>
            <a:r>
              <a:rPr lang="ko-KR" altLang="en-US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버전</a:t>
            </a:r>
            <a:r>
              <a:rPr lang="en-US" altLang="ko-KR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화면</a:t>
            </a:r>
            <a:endParaRPr lang="en-US" altLang="ko-KR" sz="11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8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381000" y="1340767"/>
            <a:ext cx="9144000" cy="505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developer.android.com/studio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( </a:t>
            </a:r>
            <a:r>
              <a:rPr lang="en-US" altLang="ko-KR" dirty="0">
                <a:solidFill>
                  <a:srgbClr val="FF0000"/>
                </a:solidFill>
              </a:rPr>
              <a:t>Android Studio Install )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4" y="1772777"/>
            <a:ext cx="2878857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53" y="1772777"/>
            <a:ext cx="2878827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802" y="1772777"/>
            <a:ext cx="2878827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4119007"/>
            <a:ext cx="2878827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51" y="4119007"/>
            <a:ext cx="2878830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802" y="4119007"/>
            <a:ext cx="2878828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제목 1"/>
          <p:cNvSpPr txBox="1">
            <a:spLocks/>
          </p:cNvSpPr>
          <p:nvPr/>
        </p:nvSpPr>
        <p:spPr bwMode="auto">
          <a:xfrm>
            <a:off x="373063" y="931863"/>
            <a:ext cx="91519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r>
              <a:rPr lang="en-US" altLang="ko-KR" b="1"/>
              <a:t>Android Studio Install</a:t>
            </a:r>
            <a:endParaRPr lang="ko-KR" altLang="en-US" b="1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0600" y="1392549"/>
            <a:ext cx="1818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Old </a:t>
            </a:r>
            <a:r>
              <a:rPr lang="ko-KR" altLang="en-US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버전</a:t>
            </a:r>
            <a:r>
              <a:rPr lang="en-US" altLang="ko-KR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화면</a:t>
            </a:r>
            <a:endParaRPr lang="en-US" altLang="ko-KR" sz="11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68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Android Studio Start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Android Studio </a:t>
            </a:r>
            <a:r>
              <a:rPr lang="ko-KR" altLang="en-US" b="1" dirty="0" smtClean="0"/>
              <a:t>실행 </a:t>
            </a:r>
            <a:r>
              <a:rPr lang="en-US" altLang="ko-KR" b="1" dirty="0" smtClean="0"/>
              <a:t>( Android Version 4.0 </a:t>
            </a:r>
            <a:r>
              <a:rPr lang="ko-KR" altLang="en-US" b="1" dirty="0" smtClean="0"/>
              <a:t>기준 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왼쪽 목록에는 최근에 생성한 프로젝트 목록이 나옴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Start </a:t>
            </a:r>
            <a:r>
              <a:rPr lang="en-US" altLang="ko-KR" dirty="0"/>
              <a:t>a new Android Studio project</a:t>
            </a:r>
            <a:r>
              <a:rPr lang="ko-KR" altLang="en-US" dirty="0"/>
              <a:t>를 클릭</a:t>
            </a:r>
            <a:r>
              <a:rPr lang="en-US" altLang="ko-KR" dirty="0" smtClean="0"/>
              <a:t>. ( </a:t>
            </a:r>
            <a:r>
              <a:rPr lang="ko-KR" altLang="en-US" dirty="0" smtClean="0"/>
              <a:t>신규 생성 시 </a:t>
            </a:r>
            <a:r>
              <a:rPr lang="en-US" altLang="ko-KR" dirty="0"/>
              <a:t>)</a:t>
            </a:r>
            <a:endParaRPr lang="en-US" altLang="ko-KR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1" y="3061679"/>
            <a:ext cx="4270737" cy="26879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16" y="3061680"/>
            <a:ext cx="4270735" cy="26879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583791" y="3061680"/>
            <a:ext cx="1704913" cy="26879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592422" y="4365104"/>
            <a:ext cx="1704913" cy="21602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43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Android Studio Start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Target Android Devices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Phone and Tablet</a:t>
            </a:r>
            <a:r>
              <a:rPr lang="ko-KR" altLang="en-US" dirty="0"/>
              <a:t>를 선택하고 </a:t>
            </a:r>
            <a:r>
              <a:rPr lang="en-US" altLang="ko-KR" dirty="0" smtClean="0"/>
              <a:t>Empty Activity </a:t>
            </a:r>
            <a:r>
              <a:rPr lang="ko-KR" altLang="en-US" dirty="0" smtClean="0"/>
              <a:t>선택 후 </a:t>
            </a:r>
            <a:r>
              <a:rPr lang="en-US" altLang="ko-KR" dirty="0" smtClean="0"/>
              <a:t>Next 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Project Name </a:t>
            </a:r>
            <a:r>
              <a:rPr lang="ko-KR" altLang="en-US" dirty="0"/>
              <a:t>과 </a:t>
            </a:r>
            <a:r>
              <a:rPr lang="en-US" altLang="ko-KR" dirty="0"/>
              <a:t>Package name </a:t>
            </a:r>
            <a:r>
              <a:rPr lang="ko-KR" altLang="en-US" dirty="0"/>
              <a:t>을 입력</a:t>
            </a: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en-US" altLang="ko-KR" b="1" dirty="0" err="1" smtClean="0">
                <a:solidFill>
                  <a:srgbClr val="FF0000"/>
                </a:solidFill>
              </a:rPr>
              <a:t>Minimun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SDK</a:t>
            </a:r>
            <a:r>
              <a:rPr lang="ko-KR" altLang="en-US" b="1" dirty="0">
                <a:solidFill>
                  <a:srgbClr val="FF0000"/>
                </a:solidFill>
              </a:rPr>
              <a:t>를 </a:t>
            </a:r>
            <a:r>
              <a:rPr lang="en-US" altLang="ko-KR" b="1" dirty="0" smtClean="0">
                <a:solidFill>
                  <a:srgbClr val="FF0000"/>
                </a:solidFill>
              </a:rPr>
              <a:t>API 29 </a:t>
            </a:r>
            <a:r>
              <a:rPr lang="en-US" altLang="ko-KR" b="1" dirty="0" smtClean="0">
                <a:solidFill>
                  <a:srgbClr val="FF0000"/>
                </a:solidFill>
              </a:rPr>
              <a:t>( Android 10.0(Q) ) </a:t>
            </a:r>
            <a:r>
              <a:rPr lang="ko-KR" altLang="en-US" b="1" dirty="0" smtClean="0">
                <a:solidFill>
                  <a:srgbClr val="FF0000"/>
                </a:solidFill>
              </a:rPr>
              <a:t>선택 </a:t>
            </a:r>
            <a:r>
              <a:rPr lang="en-US" altLang="ko-KR" b="1" dirty="0" smtClean="0">
                <a:solidFill>
                  <a:srgbClr val="FF0000"/>
                </a:solidFill>
              </a:rPr>
              <a:t>( </a:t>
            </a:r>
            <a:r>
              <a:rPr lang="ko-KR" altLang="en-US" b="1" dirty="0" smtClean="0">
                <a:solidFill>
                  <a:srgbClr val="FF0000"/>
                </a:solidFill>
              </a:rPr>
              <a:t>해당 </a:t>
            </a:r>
            <a:r>
              <a:rPr lang="en-US" altLang="ko-KR" b="1" dirty="0" smtClean="0">
                <a:solidFill>
                  <a:srgbClr val="FF0000"/>
                </a:solidFill>
              </a:rPr>
              <a:t>OS </a:t>
            </a:r>
            <a:r>
              <a:rPr lang="ko-KR" altLang="en-US" b="1" dirty="0" smtClean="0">
                <a:solidFill>
                  <a:srgbClr val="FF0000"/>
                </a:solidFill>
              </a:rPr>
              <a:t>버전을 대상으로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개발하겠는다는</a:t>
            </a:r>
            <a:r>
              <a:rPr lang="ko-KR" altLang="en-US" b="1" dirty="0" smtClean="0">
                <a:solidFill>
                  <a:srgbClr val="FF0000"/>
                </a:solidFill>
              </a:rPr>
              <a:t> 의미 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/>
            <a:r>
              <a:rPr lang="en-US" altLang="ko-KR" dirty="0"/>
              <a:t>      (</a:t>
            </a:r>
            <a:r>
              <a:rPr lang="ko-KR" altLang="en-US" dirty="0"/>
              <a:t>해당 어플리케이션은 </a:t>
            </a:r>
            <a:r>
              <a:rPr lang="ko-KR" altLang="en-US" dirty="0" err="1" smtClean="0"/>
              <a:t>안드로드이</a:t>
            </a:r>
            <a:r>
              <a:rPr lang="ko-KR" altLang="en-US" dirty="0" smtClean="0"/>
              <a:t> 제품 중 </a:t>
            </a:r>
            <a:r>
              <a:rPr lang="en-US" altLang="ko-KR" dirty="0" smtClean="0"/>
              <a:t>8.2% </a:t>
            </a:r>
            <a:r>
              <a:rPr lang="ko-KR" altLang="en-US" dirty="0" smtClean="0"/>
              <a:t>정도만 구동 될 것이라고 알려줌 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Finish </a:t>
            </a:r>
            <a:r>
              <a:rPr lang="ko-KR" altLang="en-US" dirty="0" smtClean="0"/>
              <a:t>클릭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08" y="3555874"/>
            <a:ext cx="3775051" cy="28417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30" y="3555874"/>
            <a:ext cx="3775051" cy="28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27" y="1672096"/>
            <a:ext cx="7044345" cy="47225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Android Studio Start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altLang="ko-KR" b="1" dirty="0" smtClean="0"/>
              <a:t>Android Studio </a:t>
            </a:r>
            <a:r>
              <a:rPr lang="ko-KR" altLang="en-US" b="1" dirty="0" smtClean="0"/>
              <a:t>화면 설명</a:t>
            </a:r>
            <a:endParaRPr lang="en-US" altLang="ko-KR" b="1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424608" y="2564904"/>
            <a:ext cx="1800200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424608" y="2302999"/>
            <a:ext cx="1800200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424608" y="3140968"/>
            <a:ext cx="1800200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433317" y="3760577"/>
            <a:ext cx="1800200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035218" y="1870951"/>
            <a:ext cx="763459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536199" y="1862242"/>
            <a:ext cx="430953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8" name="모서리가 둥근 사각형 설명선 7"/>
          <p:cNvSpPr/>
          <p:nvPr/>
        </p:nvSpPr>
        <p:spPr bwMode="auto">
          <a:xfrm>
            <a:off x="3584849" y="1178084"/>
            <a:ext cx="2213828" cy="394584"/>
          </a:xfrm>
          <a:prstGeom prst="wedgeRoundRectCallout">
            <a:avLst>
              <a:gd name="adj1" fmla="val -3306"/>
              <a:gd name="adj2" fmla="val 12384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에뮬레이터가 </a:t>
            </a:r>
            <a:r>
              <a:rPr lang="ko-KR" altLang="en-US" sz="1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실행되는 모듈</a:t>
            </a: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 bwMode="auto">
          <a:xfrm>
            <a:off x="5984680" y="1187777"/>
            <a:ext cx="2568720" cy="394584"/>
          </a:xfrm>
          <a:prstGeom prst="wedgeRoundRectCallout">
            <a:avLst>
              <a:gd name="adj1" fmla="val -64672"/>
              <a:gd name="adj2" fmla="val 117221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에뮬레이터가 실행되는 기기 버전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 bwMode="auto">
          <a:xfrm>
            <a:off x="76198" y="2118525"/>
            <a:ext cx="772346" cy="394584"/>
          </a:xfrm>
          <a:prstGeom prst="wedgeRoundRectCallout">
            <a:avLst>
              <a:gd name="adj1" fmla="val 122246"/>
              <a:gd name="adj2" fmla="val 15698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기본 설정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 bwMode="auto">
          <a:xfrm>
            <a:off x="76198" y="2636912"/>
            <a:ext cx="772346" cy="394584"/>
          </a:xfrm>
          <a:prstGeom prst="wedgeRoundRectCallout">
            <a:avLst>
              <a:gd name="adj1" fmla="val 125629"/>
              <a:gd name="adj2" fmla="val -5272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폴더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 bwMode="auto">
          <a:xfrm>
            <a:off x="111591" y="3202400"/>
            <a:ext cx="772346" cy="802663"/>
          </a:xfrm>
          <a:prstGeom prst="wedgeRoundRectCallout">
            <a:avLst>
              <a:gd name="adj1" fmla="val 125629"/>
              <a:gd name="adj2" fmla="val -5272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앱화면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텍스트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색상등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 bwMode="auto">
          <a:xfrm>
            <a:off x="111591" y="4090466"/>
            <a:ext cx="772346" cy="802663"/>
          </a:xfrm>
          <a:prstGeom prst="wedgeRoundRectCallout">
            <a:avLst>
              <a:gd name="adj1" fmla="val 110971"/>
              <a:gd name="adj2" fmla="val -7441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컴파일관련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529610" y="2172308"/>
            <a:ext cx="4663750" cy="39929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 bwMode="auto">
          <a:xfrm>
            <a:off x="5637406" y="3971514"/>
            <a:ext cx="2568720" cy="394584"/>
          </a:xfrm>
          <a:prstGeom prst="wedgeRoundRectCallout">
            <a:avLst>
              <a:gd name="adj1" fmla="val -64672"/>
              <a:gd name="adj2" fmla="val 117221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작업 화면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06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Android Studio Emulator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상단 메뉴에서 </a:t>
            </a:r>
            <a:r>
              <a:rPr lang="en-US" altLang="ko-KR" dirty="0"/>
              <a:t>AVD Manager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r>
              <a:rPr lang="en-US" altLang="ko-KR" b="1" dirty="0" smtClean="0"/>
              <a:t>[</a:t>
            </a:r>
            <a:r>
              <a:rPr lang="ko-KR" altLang="en-US" b="1" dirty="0"/>
              <a:t>신규 </a:t>
            </a:r>
            <a:r>
              <a:rPr lang="en-US" altLang="ko-KR" b="1" dirty="0"/>
              <a:t>Virtual Device </a:t>
            </a:r>
            <a:r>
              <a:rPr lang="ko-KR" altLang="en-US" b="1" dirty="0"/>
              <a:t>생성 방법</a:t>
            </a:r>
            <a:r>
              <a:rPr lang="en-US" altLang="ko-KR" b="1" dirty="0"/>
              <a:t>]</a:t>
            </a:r>
            <a:endParaRPr lang="ko-KR" altLang="en-US" b="1" dirty="0"/>
          </a:p>
          <a:p>
            <a:r>
              <a:rPr lang="en-US" altLang="ko-KR" dirty="0"/>
              <a:t>- Create Virtual Device</a:t>
            </a:r>
            <a:r>
              <a:rPr lang="ko-KR" altLang="en-US" dirty="0"/>
              <a:t>를 클릭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Category Phone</a:t>
            </a:r>
            <a:r>
              <a:rPr lang="ko-KR" altLang="en-US" dirty="0"/>
              <a:t>선택하여 특정 해상도를 지정</a:t>
            </a:r>
            <a:r>
              <a:rPr lang="en-US" altLang="ko-KR" dirty="0"/>
              <a:t> </a:t>
            </a:r>
            <a:r>
              <a:rPr lang="ko-KR" altLang="en-US" dirty="0"/>
              <a:t>및 선택</a:t>
            </a:r>
            <a:r>
              <a:rPr lang="en-US" altLang="ko-KR" dirty="0" smtClean="0"/>
              <a:t>. ( </a:t>
            </a:r>
            <a:r>
              <a:rPr lang="ko-KR" altLang="en-US" dirty="0" smtClean="0"/>
              <a:t>기본 </a:t>
            </a:r>
            <a:r>
              <a:rPr lang="en-US" altLang="ko-KR" dirty="0" smtClean="0"/>
              <a:t>Pixel 2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88719"/>
          <a:stretch/>
        </p:blipFill>
        <p:spPr>
          <a:xfrm>
            <a:off x="328412" y="1340767"/>
            <a:ext cx="9424731" cy="7127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8813948" y="1556792"/>
            <a:ext cx="216403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 bwMode="auto">
          <a:xfrm>
            <a:off x="6825208" y="2272017"/>
            <a:ext cx="2568720" cy="394584"/>
          </a:xfrm>
          <a:prstGeom prst="wedgeRoundRectCallout">
            <a:avLst>
              <a:gd name="adj1" fmla="val 28560"/>
              <a:gd name="adj2" fmla="val -15645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에뮬레이터 설정 화면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72" y="3779637"/>
            <a:ext cx="4351214" cy="26179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615654" y="4543956"/>
            <a:ext cx="4173575" cy="21602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235" y="3804139"/>
            <a:ext cx="3827205" cy="25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4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Android</a:t>
            </a:r>
            <a:r>
              <a:rPr lang="ko-KR" altLang="en-US" b="1" dirty="0"/>
              <a:t> </a:t>
            </a:r>
            <a:r>
              <a:rPr lang="en-US" altLang="ko-KR" b="1" dirty="0"/>
              <a:t>4</a:t>
            </a:r>
            <a:r>
              <a:rPr lang="ko-KR" altLang="en-US" b="1" dirty="0"/>
              <a:t>대 컴포넌트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altLang="ko-KR" dirty="0"/>
              <a:t>Activity</a:t>
            </a:r>
          </a:p>
          <a:p>
            <a:pPr lvl="2">
              <a:buFont typeface="Wingdings" pitchFamily="2" charset="2"/>
              <a:buChar char="ü"/>
            </a:pPr>
            <a:r>
              <a:rPr lang="ko-KR" altLang="en-US" dirty="0"/>
              <a:t>모든 화면이 있는 어플리케이션이라면 </a:t>
            </a:r>
            <a:r>
              <a:rPr lang="en-US" altLang="ko-KR" dirty="0"/>
              <a:t>Activity</a:t>
            </a:r>
            <a:r>
              <a:rPr lang="ko-KR" altLang="en-US" dirty="0"/>
              <a:t>가 존재하며 </a:t>
            </a:r>
            <a:r>
              <a:rPr lang="en-US" altLang="ko-KR" dirty="0"/>
              <a:t>Activity</a:t>
            </a:r>
            <a:r>
              <a:rPr lang="ko-KR" altLang="en-US" dirty="0"/>
              <a:t>가 존재해야만 화면 구성을 할 수 있음</a:t>
            </a:r>
            <a:r>
              <a:rPr lang="en-US" altLang="ko-KR" dirty="0"/>
              <a:t>. </a:t>
            </a:r>
          </a:p>
          <a:p>
            <a:pPr lvl="2">
              <a:buFont typeface="Wingdings" pitchFamily="2" charset="2"/>
              <a:buChar char="ü"/>
            </a:pPr>
            <a:r>
              <a:rPr lang="ko-KR" altLang="en-US" dirty="0"/>
              <a:t>화면 </a:t>
            </a:r>
            <a:r>
              <a:rPr lang="en-US" altLang="ko-KR" dirty="0"/>
              <a:t>UI</a:t>
            </a:r>
            <a:r>
              <a:rPr lang="ko-KR" altLang="en-US" dirty="0"/>
              <a:t>를 구성하는 </a:t>
            </a:r>
            <a:r>
              <a:rPr lang="en-US" altLang="ko-KR" dirty="0"/>
              <a:t>View</a:t>
            </a:r>
            <a:r>
              <a:rPr lang="ko-KR" altLang="en-US" dirty="0"/>
              <a:t>를 담을 수 있는 빈 테이블이라고 보면 됨</a:t>
            </a:r>
            <a:r>
              <a:rPr lang="en-US" altLang="ko-KR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Service</a:t>
            </a:r>
          </a:p>
          <a:p>
            <a:pPr lvl="2">
              <a:buFont typeface="Wingdings" pitchFamily="2" charset="2"/>
              <a:buChar char="ü"/>
            </a:pPr>
            <a:r>
              <a:rPr lang="ko-KR" altLang="en-US" dirty="0"/>
              <a:t>서비스는 백그라운드 서비스를 의미</a:t>
            </a:r>
            <a:r>
              <a:rPr lang="en-US" altLang="ko-KR" dirty="0"/>
              <a:t>. 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카카오톡</a:t>
            </a:r>
            <a:r>
              <a:rPr lang="ko-KR" altLang="en-US" dirty="0"/>
              <a:t> 알림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Broadcast Receiver</a:t>
            </a:r>
          </a:p>
          <a:p>
            <a:pPr lvl="2">
              <a:buFont typeface="Wingdings" pitchFamily="2" charset="2"/>
              <a:buChar char="ü"/>
            </a:pPr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OS </a:t>
            </a:r>
            <a:r>
              <a:rPr lang="ko-KR" altLang="en-US" dirty="0"/>
              <a:t>자체와 설치된 </a:t>
            </a:r>
            <a:r>
              <a:rPr lang="en-US" altLang="ko-KR" dirty="0"/>
              <a:t>App</a:t>
            </a:r>
            <a:r>
              <a:rPr lang="ko-KR" altLang="en-US" dirty="0"/>
              <a:t>에서 수많은 이벤트가 발생됨</a:t>
            </a:r>
            <a:r>
              <a:rPr lang="en-US" altLang="ko-KR" dirty="0"/>
              <a:t>. </a:t>
            </a:r>
          </a:p>
          <a:p>
            <a:pPr marL="1588" lvl="1" indent="0">
              <a:buNone/>
            </a:pPr>
            <a:r>
              <a:rPr lang="en-US" altLang="ko-KR" dirty="0"/>
              <a:t>          (</a:t>
            </a:r>
            <a:r>
              <a:rPr lang="en-US" altLang="ko-KR" dirty="0" err="1"/>
              <a:t>Wifi</a:t>
            </a:r>
            <a:r>
              <a:rPr lang="ko-KR" altLang="en-US" dirty="0"/>
              <a:t> 켜짐</a:t>
            </a:r>
            <a:r>
              <a:rPr lang="en-US" altLang="ko-KR" dirty="0"/>
              <a:t>, </a:t>
            </a:r>
            <a:r>
              <a:rPr lang="ko-KR" altLang="en-US" dirty="0"/>
              <a:t>꺼짐 등 여러 이벤트를 받을 수 있는 역할 수행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Content Provider</a:t>
            </a:r>
            <a:endParaRPr lang="ko-KR" altLang="en-US" dirty="0"/>
          </a:p>
          <a:p>
            <a:pPr lvl="2">
              <a:buFont typeface="Wingdings" pitchFamily="2" charset="2"/>
              <a:buChar char="ü"/>
            </a:pPr>
            <a:r>
              <a:rPr lang="en-US" altLang="ko-KR" dirty="0"/>
              <a:t>Android</a:t>
            </a:r>
            <a:r>
              <a:rPr lang="ko-KR" altLang="en-US" dirty="0"/>
              <a:t> 데이터 공유 인터페이스</a:t>
            </a:r>
            <a:r>
              <a:rPr lang="en-US" altLang="ko-KR" dirty="0"/>
              <a:t>. </a:t>
            </a:r>
            <a:endParaRPr lang="ko-KR" altLang="en-US" dirty="0"/>
          </a:p>
          <a:p>
            <a:pPr lvl="2">
              <a:buFont typeface="Wingdings" pitchFamily="2" charset="2"/>
              <a:buChar char="ü"/>
            </a:pPr>
            <a:r>
              <a:rPr lang="en-US" altLang="ko-KR" dirty="0"/>
              <a:t>Android</a:t>
            </a:r>
            <a:r>
              <a:rPr lang="ko-KR" altLang="en-US" dirty="0"/>
              <a:t> 시스템의 각종 설정 값</a:t>
            </a:r>
            <a:r>
              <a:rPr lang="en-US" altLang="ko-KR" dirty="0"/>
              <a:t>, SD</a:t>
            </a:r>
            <a:r>
              <a:rPr lang="ko-KR" altLang="en-US" dirty="0"/>
              <a:t>카드 내의 미디어 등에 접근 및 타 </a:t>
            </a:r>
            <a:r>
              <a:rPr lang="ko-KR" altLang="en-US" err="1"/>
              <a:t>어플</a:t>
            </a:r>
            <a:r>
              <a:rPr lang="ko-KR" altLang="en-US"/>
              <a:t> 접근</a:t>
            </a:r>
            <a:r>
              <a:rPr lang="en-US" altLang="ko-KR"/>
              <a:t>. </a:t>
            </a:r>
            <a:endParaRPr lang="en-US" altLang="ko-KR" dirty="0"/>
          </a:p>
          <a:p>
            <a:pPr marL="285750" lvl="2" indent="0">
              <a:buNone/>
            </a:pPr>
            <a:r>
              <a:rPr lang="en-US" altLang="ko-KR" dirty="0"/>
              <a:t>    (</a:t>
            </a:r>
            <a:r>
              <a:rPr lang="ko-KR" altLang="en-US" dirty="0"/>
              <a:t>단 타 </a:t>
            </a:r>
            <a:r>
              <a:rPr lang="ko-KR" altLang="en-US" dirty="0" err="1"/>
              <a:t>어플</a:t>
            </a:r>
            <a:r>
              <a:rPr lang="ko-KR" altLang="en-US" dirty="0"/>
              <a:t> </a:t>
            </a:r>
            <a:r>
              <a:rPr lang="ko-KR" altLang="en-US" dirty="0" err="1"/>
              <a:t>접근시</a:t>
            </a:r>
            <a:r>
              <a:rPr lang="ko-KR" altLang="en-US" dirty="0"/>
              <a:t> 해당 </a:t>
            </a:r>
            <a:r>
              <a:rPr lang="en-US" altLang="ko-KR" dirty="0"/>
              <a:t>App</a:t>
            </a:r>
            <a:r>
              <a:rPr lang="ko-KR" altLang="en-US" dirty="0"/>
              <a:t>에서  정의한 수준만 가능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53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Android Studio Emulator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이미지를 선택</a:t>
            </a:r>
            <a:r>
              <a:rPr lang="en-US" altLang="ko-KR" dirty="0"/>
              <a:t>.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한번</a:t>
            </a:r>
            <a:r>
              <a:rPr lang="ko-KR" altLang="en-US" dirty="0" smtClean="0"/>
              <a:t> 받았으면 </a:t>
            </a:r>
            <a:r>
              <a:rPr lang="en-US" altLang="ko-KR" dirty="0" smtClean="0"/>
              <a:t>Download </a:t>
            </a:r>
            <a:r>
              <a:rPr lang="ko-KR" altLang="en-US" dirty="0" smtClean="0"/>
              <a:t>가 없음</a:t>
            </a:r>
            <a:r>
              <a:rPr lang="en-US" altLang="ko-KR" dirty="0" smtClean="0"/>
              <a:t>)… </a:t>
            </a:r>
            <a:r>
              <a:rPr lang="ko-KR" altLang="en-US" dirty="0" smtClean="0"/>
              <a:t>신규로 받는 경우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인터넷 다운 </a:t>
            </a:r>
            <a:r>
              <a:rPr lang="ko-KR" altLang="en-US" dirty="0" err="1" smtClean="0"/>
              <a:t>로드중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오래 걸림</a:t>
            </a:r>
            <a:r>
              <a:rPr lang="en-US" altLang="ko-KR" dirty="0" smtClean="0"/>
              <a:t>)                     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Android </a:t>
            </a:r>
            <a:r>
              <a:rPr lang="en-US" altLang="ko-KR" dirty="0"/>
              <a:t>Virtual Device(AVD) </a:t>
            </a:r>
            <a:r>
              <a:rPr lang="en-US" altLang="ko-KR" dirty="0" smtClean="0"/>
              <a:t>Configuration </a:t>
            </a:r>
            <a:r>
              <a:rPr lang="ko-KR" altLang="en-US" dirty="0" smtClean="0"/>
              <a:t>확인                          최종</a:t>
            </a:r>
            <a:r>
              <a:rPr lang="ko-KR" altLang="en-US" dirty="0" smtClean="0"/>
              <a:t>적으로 신규</a:t>
            </a:r>
            <a:r>
              <a:rPr lang="ko-KR" altLang="en-US" dirty="0" smtClean="0"/>
              <a:t> 생성된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화면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1" y="1737870"/>
            <a:ext cx="3020231" cy="20466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1" y="4293097"/>
            <a:ext cx="3020231" cy="20466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647" y="1729965"/>
            <a:ext cx="2718812" cy="20466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165" y="1729965"/>
            <a:ext cx="2739813" cy="20624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976" y="4293097"/>
            <a:ext cx="3334432" cy="20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2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Android Studio Emulator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AVD </a:t>
            </a:r>
            <a:r>
              <a:rPr lang="ko-KR" altLang="en-US" dirty="0"/>
              <a:t>생성 후 우측의 실행 버튼을 클릭</a:t>
            </a:r>
            <a:endParaRPr lang="en-US" altLang="ko-KR" dirty="0"/>
          </a:p>
          <a:p>
            <a:r>
              <a:rPr lang="ko-KR" altLang="en-US" dirty="0"/>
              <a:t>진행 상태 바가 나타나며 </a:t>
            </a:r>
            <a:r>
              <a:rPr lang="en-US" altLang="ko-KR" dirty="0"/>
              <a:t>Emulator</a:t>
            </a:r>
            <a:r>
              <a:rPr lang="ko-KR" altLang="en-US" dirty="0"/>
              <a:t>가 실행됨</a:t>
            </a:r>
            <a:endParaRPr lang="en-US" altLang="ko-KR" dirty="0"/>
          </a:p>
          <a:p>
            <a:r>
              <a:rPr lang="en-US" altLang="ko-KR" dirty="0"/>
              <a:t>Wait… Wait… Wait</a:t>
            </a:r>
            <a:endParaRPr lang="ko-KR" alt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64420"/>
          <a:stretch/>
        </p:blipFill>
        <p:spPr>
          <a:xfrm>
            <a:off x="432787" y="2426770"/>
            <a:ext cx="9054506" cy="19383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8409384" y="3919230"/>
            <a:ext cx="323600" cy="4597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09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Android Studio Emulator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Android Emulator</a:t>
            </a:r>
            <a:r>
              <a:rPr lang="ko-KR" altLang="en-US" dirty="0"/>
              <a:t>가 뜨고 </a:t>
            </a:r>
            <a:r>
              <a:rPr lang="en-US" altLang="ko-KR" dirty="0"/>
              <a:t>Android </a:t>
            </a:r>
            <a:r>
              <a:rPr lang="ko-KR" altLang="en-US" dirty="0"/>
              <a:t>가 로딩됨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Wait… Wait… Wait</a:t>
            </a:r>
          </a:p>
          <a:p>
            <a:r>
              <a:rPr lang="ko-KR" altLang="en-US" dirty="0"/>
              <a:t>로딩 완료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20" y="1566626"/>
            <a:ext cx="2215475" cy="4605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192" y="1566626"/>
            <a:ext cx="2232248" cy="46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92" y="1364182"/>
            <a:ext cx="4564642" cy="3288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Tip: Android Studio Theme Change</a:t>
            </a:r>
            <a:endParaRPr lang="ko-KR" altLang="en-US" b="1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	Android Studio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 환경 구성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4443535" y="1723802"/>
            <a:ext cx="714129" cy="4582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61987"/>
          <a:stretch/>
        </p:blipFill>
        <p:spPr>
          <a:xfrm>
            <a:off x="308817" y="1349456"/>
            <a:ext cx="2520280" cy="44448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3080792" y="1768554"/>
            <a:ext cx="1111048" cy="1569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54" y="3246308"/>
            <a:ext cx="3287490" cy="22039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126" y="3944054"/>
            <a:ext cx="3452130" cy="23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01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729816"/>
              </p:ext>
            </p:extLst>
          </p:nvPr>
        </p:nvGraphicFramePr>
        <p:xfrm>
          <a:off x="382588" y="1196752"/>
          <a:ext cx="9142412" cy="2761654"/>
        </p:xfrm>
        <a:graphic>
          <a:graphicData uri="http://schemas.openxmlformats.org/drawingml/2006/table">
            <a:tbl>
              <a:tblPr/>
              <a:tblGrid>
                <a:gridCol w="60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</a:rPr>
                        <a:t>Android 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</a:rPr>
                        <a:t>소개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Android Studio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개발 환경 구성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Web View App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실습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개방형 </a:t>
                      </a:r>
                      <a:r>
                        <a:rPr kumimoji="0" lang="en-US" altLang="ko-KR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IoT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 Platform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연동 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App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App Code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Generate APK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7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New Project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340767"/>
            <a:ext cx="4499992" cy="5056858"/>
          </a:xfrm>
        </p:spPr>
        <p:txBody>
          <a:bodyPr/>
          <a:lstStyle/>
          <a:p>
            <a:pPr marL="0" indent="0"/>
            <a:r>
              <a:rPr lang="en-US" altLang="ko-KR" b="1" dirty="0" smtClean="0"/>
              <a:t>- Select Project Template</a:t>
            </a:r>
          </a:p>
          <a:p>
            <a:pPr marL="0" indent="0"/>
            <a:r>
              <a:rPr lang="en-US" altLang="ko-KR" b="1" dirty="0" smtClean="0"/>
              <a:t>- Configure Your Project</a:t>
            </a:r>
            <a:endParaRPr lang="en-US" altLang="ko-KR" b="1" dirty="0" smtClean="0"/>
          </a:p>
          <a:p>
            <a:r>
              <a:rPr lang="en-US" altLang="ko-KR" b="1" dirty="0" smtClean="0"/>
              <a:t>- Project</a:t>
            </a:r>
            <a:r>
              <a:rPr lang="en-US" altLang="ko-KR" b="1" dirty="0" smtClean="0"/>
              <a:t> Name -&gt; Package </a:t>
            </a:r>
            <a:r>
              <a:rPr lang="en-US" altLang="ko-KR" b="1" dirty="0" smtClean="0"/>
              <a:t>name -&gt; Language (Java )</a:t>
            </a:r>
          </a:p>
          <a:p>
            <a:r>
              <a:rPr lang="en-US" altLang="ko-KR" b="1" dirty="0" smtClean="0"/>
              <a:t>- Minimum </a:t>
            </a:r>
            <a:r>
              <a:rPr lang="en-US" altLang="ko-KR" b="1" dirty="0"/>
              <a:t>SDK ( Android </a:t>
            </a:r>
            <a:r>
              <a:rPr lang="ko-KR" altLang="en-US" b="1" dirty="0"/>
              <a:t>구동 </a:t>
            </a:r>
            <a:r>
              <a:rPr lang="en-US" altLang="ko-KR" b="1" dirty="0"/>
              <a:t>Version )</a:t>
            </a:r>
            <a:endParaRPr lang="ko-KR" altLang="en-US" b="1" dirty="0"/>
          </a:p>
          <a:p>
            <a:endParaRPr lang="ko-KR" altLang="en-US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	Web View App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실습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08" y="3555874"/>
            <a:ext cx="3775051" cy="28417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30" y="3555874"/>
            <a:ext cx="3775051" cy="28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6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Basic Default Code</a:t>
            </a:r>
            <a:endParaRPr lang="ko-KR" altLang="en-US" b="1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380999" y="1340768"/>
            <a:ext cx="9144001" cy="4907632"/>
          </a:xfrm>
        </p:spPr>
        <p:txBody>
          <a:bodyPr/>
          <a:lstStyle/>
          <a:p>
            <a:r>
              <a:rPr lang="en-US" altLang="ko-KR" b="1" dirty="0" smtClean="0"/>
              <a:t>Activity_main.xml ( Design </a:t>
            </a:r>
            <a:r>
              <a:rPr lang="en-US" altLang="ko-KR" b="1" dirty="0"/>
              <a:t>) </a:t>
            </a:r>
            <a:r>
              <a:rPr lang="en-US" altLang="ko-KR" b="1" dirty="0" smtClean="0"/>
              <a:t>                                                             Activity_main.xml </a:t>
            </a:r>
            <a:r>
              <a:rPr lang="en-US" altLang="ko-KR" b="1" dirty="0"/>
              <a:t>( </a:t>
            </a:r>
            <a:r>
              <a:rPr lang="en-US" altLang="ko-KR" b="1" dirty="0" smtClean="0"/>
              <a:t>Code )</a:t>
            </a:r>
            <a:endParaRPr lang="en-US" altLang="ko-KR" sz="1400" b="1" dirty="0"/>
          </a:p>
          <a:p>
            <a:endParaRPr lang="en-US" altLang="ko-KR" sz="1800" b="1" dirty="0"/>
          </a:p>
          <a:p>
            <a:endParaRPr lang="en-US" altLang="ko-KR" sz="1800" b="1" dirty="0" smtClean="0"/>
          </a:p>
          <a:p>
            <a:endParaRPr lang="en-US" altLang="ko-KR" sz="1800" b="1" dirty="0"/>
          </a:p>
          <a:p>
            <a:endParaRPr lang="en-US" altLang="ko-KR" sz="1400" b="1" dirty="0"/>
          </a:p>
          <a:p>
            <a:endParaRPr lang="en-US" altLang="ko-KR" b="1" dirty="0"/>
          </a:p>
          <a:p>
            <a:r>
              <a:rPr lang="en-US" altLang="ko-KR" b="1" dirty="0"/>
              <a:t>AndroidManifest.xml                               </a:t>
            </a:r>
            <a:r>
              <a:rPr lang="en-US" altLang="ko-KR" b="1" dirty="0" smtClean="0"/>
              <a:t> MainActivity.java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5673080" y="4361888"/>
            <a:ext cx="4248472" cy="1797963"/>
          </a:xfrm>
        </p:spPr>
        <p:txBody>
          <a:bodyPr/>
          <a:lstStyle/>
          <a:p>
            <a:r>
              <a:rPr lang="en-US" altLang="ko-KR" b="1" dirty="0" err="1" smtClean="0"/>
              <a:t>AndroidManifest</a:t>
            </a:r>
            <a:r>
              <a:rPr lang="en-US" altLang="ko-KR" b="1" dirty="0" smtClean="0"/>
              <a:t> </a:t>
            </a:r>
            <a:r>
              <a:rPr lang="en-US" altLang="ko-KR" b="1" dirty="0"/>
              <a:t>?</a:t>
            </a:r>
          </a:p>
          <a:p>
            <a:pPr>
              <a:lnSpc>
                <a:spcPct val="0"/>
              </a:lnSpc>
            </a:pPr>
            <a:r>
              <a:rPr lang="ko-KR" altLang="en-US" b="1" dirty="0"/>
              <a:t>응용 프로그램에 대한 여러 가지 </a:t>
            </a:r>
            <a:r>
              <a:rPr lang="ko-KR" altLang="en-US" b="1" dirty="0" smtClean="0"/>
              <a:t>속성 정보와 </a:t>
            </a:r>
            <a:endParaRPr lang="en-US" altLang="ko-KR" b="1" dirty="0" smtClean="0"/>
          </a:p>
          <a:p>
            <a:pPr>
              <a:lnSpc>
                <a:spcPct val="0"/>
              </a:lnSpc>
            </a:pPr>
            <a:endParaRPr lang="en-US" altLang="ko-KR" b="1" dirty="0"/>
          </a:p>
          <a:p>
            <a:pPr>
              <a:lnSpc>
                <a:spcPct val="0"/>
              </a:lnSpc>
            </a:pPr>
            <a:r>
              <a:rPr lang="ko-KR" altLang="en-US" b="1" dirty="0"/>
              <a:t>응용 프로그램에 포함 되어있는 각종 컴포넌트를 정의한</a:t>
            </a:r>
            <a:endParaRPr lang="en-US" altLang="ko-KR" b="1" dirty="0"/>
          </a:p>
          <a:p>
            <a:pPr>
              <a:lnSpc>
                <a:spcPct val="0"/>
              </a:lnSpc>
            </a:pPr>
            <a:r>
              <a:rPr lang="ko-KR" altLang="en-US" b="1" dirty="0"/>
              <a:t>명세서 파일</a:t>
            </a:r>
            <a:endParaRPr lang="en-US" altLang="ko-KR" b="1" dirty="0"/>
          </a:p>
          <a:p>
            <a:pPr>
              <a:lnSpc>
                <a:spcPct val="0"/>
              </a:lnSpc>
            </a:pPr>
            <a:endParaRPr lang="en-US" altLang="ko-KR" b="1" dirty="0"/>
          </a:p>
          <a:p>
            <a:pPr>
              <a:lnSpc>
                <a:spcPct val="0"/>
              </a:lnSpc>
            </a:pPr>
            <a:r>
              <a:rPr lang="en-US" altLang="ko-KR" b="1" dirty="0"/>
              <a:t>- </a:t>
            </a:r>
            <a:r>
              <a:rPr lang="ko-KR" altLang="en-US" b="1" dirty="0"/>
              <a:t>주로 권한 관련된 지정 </a:t>
            </a:r>
            <a:r>
              <a:rPr lang="ko-KR" altLang="en-US" b="1" dirty="0" smtClean="0"/>
              <a:t>가능 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중요함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  <a:p>
            <a:pPr>
              <a:lnSpc>
                <a:spcPct val="0"/>
              </a:lnSpc>
            </a:pPr>
            <a:r>
              <a:rPr lang="en-US" altLang="ko-KR" b="1" dirty="0"/>
              <a:t>- </a:t>
            </a:r>
            <a:r>
              <a:rPr lang="ko-KR" altLang="en-US" b="1" dirty="0" err="1"/>
              <a:t>액티비티</a:t>
            </a:r>
            <a:r>
              <a:rPr lang="en-US" altLang="ko-KR" b="1" dirty="0"/>
              <a:t>, </a:t>
            </a:r>
            <a:r>
              <a:rPr lang="ko-KR" altLang="en-US" b="1" dirty="0"/>
              <a:t>서비스</a:t>
            </a:r>
            <a:r>
              <a:rPr lang="en-US" altLang="ko-KR" b="1" dirty="0"/>
              <a:t>, </a:t>
            </a:r>
            <a:r>
              <a:rPr lang="ko-KR" altLang="en-US" b="1" dirty="0"/>
              <a:t>리시버 등을 지정함</a:t>
            </a:r>
            <a:endParaRPr lang="en-US" altLang="ko-KR" b="1" dirty="0"/>
          </a:p>
          <a:p>
            <a:endParaRPr lang="ko-KR" altLang="en-US" b="1" dirty="0"/>
          </a:p>
          <a:p>
            <a:endParaRPr lang="ko-KR" altLang="en-US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3	Web View App </a:t>
            </a:r>
            <a:r>
              <a:rPr lang="ko-KR" altLang="en-US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9" y="1762956"/>
            <a:ext cx="3589359" cy="19906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30571"/>
          <a:stretch/>
        </p:blipFill>
        <p:spPr>
          <a:xfrm>
            <a:off x="357159" y="4175801"/>
            <a:ext cx="2483768" cy="1984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28033"/>
          <a:stretch/>
        </p:blipFill>
        <p:spPr>
          <a:xfrm>
            <a:off x="3026478" y="4175801"/>
            <a:ext cx="2574594" cy="19840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032" y="1749681"/>
            <a:ext cx="3632338" cy="2014493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 bwMode="auto">
          <a:xfrm>
            <a:off x="272480" y="3861048"/>
            <a:ext cx="932872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29461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/>
              <a:t>WebView</a:t>
            </a:r>
            <a:r>
              <a:rPr lang="en-US" altLang="ko-KR" b="1" dirty="0"/>
              <a:t> Layout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448944" y="1052736"/>
            <a:ext cx="5904656" cy="4907632"/>
          </a:xfrm>
        </p:spPr>
        <p:txBody>
          <a:bodyPr/>
          <a:lstStyle/>
          <a:p>
            <a:r>
              <a:rPr lang="en-US" altLang="ko-KR" b="1" dirty="0"/>
              <a:t>a</a:t>
            </a:r>
            <a:r>
              <a:rPr lang="en-US" altLang="ko-KR" b="1" dirty="0" smtClean="0"/>
              <a:t>ctivity_main.xml</a:t>
            </a:r>
            <a:endParaRPr lang="en-US" altLang="ko-KR" b="1" dirty="0"/>
          </a:p>
          <a:p>
            <a:pPr algn="just">
              <a:lnSpc>
                <a:spcPct val="0"/>
              </a:lnSpc>
            </a:pPr>
            <a:endParaRPr lang="en-US" altLang="ko-KR" sz="1000" dirty="0"/>
          </a:p>
          <a:p>
            <a:pPr marL="0" lvl="0" indent="0" defTabSz="914400">
              <a:spcBef>
                <a:spcPct val="0"/>
              </a:spcBef>
              <a:buClrTx/>
            </a:pPr>
            <a:r>
              <a:rPr lang="ko-KR" altLang="ko-KR" sz="1000" dirty="0"/>
              <a:t>&lt;?</a:t>
            </a:r>
            <a:r>
              <a:rPr lang="ko-KR" altLang="ko-KR" sz="1000" dirty="0" err="1"/>
              <a:t>xml</a:t>
            </a:r>
            <a:r>
              <a:rPr lang="ko-KR" altLang="ko-KR" sz="1000" dirty="0"/>
              <a:t> </a:t>
            </a:r>
            <a:r>
              <a:rPr lang="ko-KR" altLang="ko-KR" sz="1000" dirty="0" err="1"/>
              <a:t>version</a:t>
            </a:r>
            <a:r>
              <a:rPr lang="ko-KR" altLang="ko-KR" sz="1000" dirty="0"/>
              <a:t>="1.0" </a:t>
            </a:r>
            <a:r>
              <a:rPr lang="ko-KR" altLang="ko-KR" sz="1000" dirty="0" err="1"/>
              <a:t>encoding</a:t>
            </a:r>
            <a:r>
              <a:rPr lang="ko-KR" altLang="ko-KR" sz="1000" dirty="0"/>
              <a:t>="utf-8</a:t>
            </a:r>
            <a:r>
              <a:rPr lang="ko-KR" altLang="ko-KR" sz="1000" dirty="0" smtClean="0"/>
              <a:t>"?&gt;</a:t>
            </a:r>
            <a:endParaRPr lang="en-US" altLang="ko-KR" sz="1000" dirty="0" smtClean="0"/>
          </a:p>
          <a:p>
            <a:pPr marL="0" lvl="0" indent="0" defTabSz="914400">
              <a:spcBef>
                <a:spcPct val="0"/>
              </a:spcBef>
              <a:buClrTx/>
            </a:pPr>
            <a:r>
              <a:rPr lang="ko-KR" altLang="ko-KR" sz="1000" dirty="0"/>
              <a:t/>
            </a:r>
            <a:br>
              <a:rPr lang="ko-KR" altLang="ko-KR" sz="1000" dirty="0"/>
            </a:br>
            <a:r>
              <a:rPr lang="ko-KR" altLang="ko-KR" sz="1000" dirty="0"/>
              <a:t>&lt;</a:t>
            </a:r>
            <a:r>
              <a:rPr lang="ko-KR" altLang="ko-KR" sz="1000" dirty="0" err="1"/>
              <a:t>androidx.constraintlayout.widget.ConstraintLayout</a:t>
            </a:r>
            <a:r>
              <a:rPr lang="ko-KR" altLang="ko-KR" sz="1000" dirty="0"/>
              <a:t> 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</a:p>
          <a:p>
            <a:pPr marL="0" lvl="0" indent="0" defTabSz="914400">
              <a:spcBef>
                <a:spcPct val="0"/>
              </a:spcBef>
              <a:buClrTx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ko-KR" sz="1000" dirty="0" err="1" smtClean="0"/>
              <a:t>xmlns:android</a:t>
            </a:r>
            <a:r>
              <a:rPr lang="ko-KR" altLang="ko-KR" sz="1000" dirty="0"/>
              <a:t>="http://schemas.android.com/apk/res/android"</a:t>
            </a:r>
            <a:br>
              <a:rPr lang="ko-KR" altLang="ko-KR" sz="1000" dirty="0"/>
            </a:br>
            <a:r>
              <a:rPr lang="ko-KR" altLang="ko-KR" sz="1000" dirty="0"/>
              <a:t>   </a:t>
            </a:r>
            <a:r>
              <a:rPr lang="ko-KR" altLang="ko-KR" sz="1000" dirty="0" err="1" smtClean="0"/>
              <a:t>xmlns:app</a:t>
            </a:r>
            <a:r>
              <a:rPr lang="ko-KR" altLang="ko-KR" sz="1000" dirty="0"/>
              <a:t>="http://schemas.android.com/apk/res-auto"</a:t>
            </a:r>
            <a:br>
              <a:rPr lang="ko-KR" altLang="ko-KR" sz="1000" dirty="0"/>
            </a:br>
            <a:r>
              <a:rPr lang="ko-KR" altLang="ko-KR" sz="1000" dirty="0"/>
              <a:t>   </a:t>
            </a:r>
            <a:r>
              <a:rPr lang="ko-KR" altLang="ko-KR" sz="1000" dirty="0" err="1" smtClean="0"/>
              <a:t>xmlns:tools</a:t>
            </a:r>
            <a:r>
              <a:rPr lang="ko-KR" altLang="ko-KR" sz="1000" dirty="0"/>
              <a:t>="http://schemas.android.com/tools"</a:t>
            </a:r>
            <a:br>
              <a:rPr lang="ko-KR" altLang="ko-KR" sz="1000" dirty="0"/>
            </a:br>
            <a:r>
              <a:rPr lang="ko-KR" altLang="ko-KR" sz="1000" dirty="0"/>
              <a:t>   </a:t>
            </a:r>
            <a:r>
              <a:rPr lang="ko-KR" altLang="ko-KR" sz="1000" dirty="0" err="1" smtClean="0"/>
              <a:t>android:layout_width</a:t>
            </a:r>
            <a:r>
              <a:rPr lang="ko-KR" altLang="ko-KR" sz="1000" dirty="0"/>
              <a:t>="</a:t>
            </a:r>
            <a:r>
              <a:rPr lang="ko-KR" altLang="ko-KR" sz="1000" dirty="0" err="1"/>
              <a:t>match_parent</a:t>
            </a:r>
            <a:r>
              <a:rPr lang="ko-KR" altLang="ko-KR" sz="1000" dirty="0"/>
              <a:t>"</a:t>
            </a:r>
            <a:br>
              <a:rPr lang="ko-KR" altLang="ko-KR" sz="1000" dirty="0"/>
            </a:br>
            <a:r>
              <a:rPr lang="ko-KR" altLang="ko-KR" sz="1000" dirty="0"/>
              <a:t>   </a:t>
            </a:r>
            <a:r>
              <a:rPr lang="ko-KR" altLang="ko-KR" sz="1000" dirty="0" err="1" smtClean="0"/>
              <a:t>android:layout_height</a:t>
            </a:r>
            <a:r>
              <a:rPr lang="ko-KR" altLang="ko-KR" sz="1000" dirty="0"/>
              <a:t>="</a:t>
            </a:r>
            <a:r>
              <a:rPr lang="ko-KR" altLang="ko-KR" sz="1000" dirty="0" err="1"/>
              <a:t>match_parent</a:t>
            </a:r>
            <a:r>
              <a:rPr lang="ko-KR" altLang="ko-KR" sz="1000" dirty="0"/>
              <a:t>"</a:t>
            </a:r>
            <a:br>
              <a:rPr lang="ko-KR" altLang="ko-KR" sz="1000" dirty="0"/>
            </a:br>
            <a:r>
              <a:rPr lang="ko-KR" altLang="ko-KR" sz="1000" dirty="0"/>
              <a:t>   </a:t>
            </a:r>
            <a:r>
              <a:rPr lang="ko-KR" altLang="ko-KR" sz="1000" dirty="0" err="1" smtClean="0"/>
              <a:t>tools:context</a:t>
            </a:r>
            <a:r>
              <a:rPr lang="ko-KR" altLang="ko-KR" sz="1000" dirty="0"/>
              <a:t>=".</a:t>
            </a:r>
            <a:r>
              <a:rPr lang="ko-KR" altLang="ko-KR" sz="1000" dirty="0" err="1"/>
              <a:t>MainActivity</a:t>
            </a:r>
            <a:r>
              <a:rPr lang="ko-KR" altLang="ko-KR" sz="1000" dirty="0"/>
              <a:t>"&gt;</a:t>
            </a:r>
            <a:br>
              <a:rPr lang="ko-KR" altLang="ko-KR" sz="1000" dirty="0"/>
            </a:br>
            <a:r>
              <a:rPr lang="ko-KR" altLang="ko-KR" sz="1000" dirty="0"/>
              <a:t/>
            </a:r>
            <a:br>
              <a:rPr lang="ko-KR" altLang="ko-KR" sz="1000" dirty="0"/>
            </a:br>
            <a:r>
              <a:rPr lang="ko-KR" altLang="ko-KR" sz="1000" dirty="0">
                <a:solidFill>
                  <a:srgbClr val="FF0000"/>
                </a:solidFill>
              </a:rPr>
              <a:t>    &lt;</a:t>
            </a:r>
            <a:r>
              <a:rPr lang="ko-KR" altLang="ko-KR" sz="1000" dirty="0" err="1">
                <a:solidFill>
                  <a:srgbClr val="FF0000"/>
                </a:solidFill>
              </a:rPr>
              <a:t>WebView</a:t>
            </a:r>
            <a:r>
              <a:rPr lang="ko-KR" altLang="ko-KR" sz="1000" dirty="0">
                <a:solidFill>
                  <a:srgbClr val="FF0000"/>
                </a:solidFill>
              </a:rPr>
              <a:t/>
            </a:r>
            <a:br>
              <a:rPr lang="ko-KR" altLang="ko-KR" sz="1000" dirty="0">
                <a:solidFill>
                  <a:srgbClr val="FF0000"/>
                </a:solidFill>
              </a:rPr>
            </a:br>
            <a:r>
              <a:rPr lang="ko-KR" altLang="ko-KR" sz="1000" dirty="0">
                <a:solidFill>
                  <a:srgbClr val="FF0000"/>
                </a:solidFill>
              </a:rPr>
              <a:t>        </a:t>
            </a:r>
            <a:r>
              <a:rPr lang="ko-KR" altLang="ko-KR" sz="1000" dirty="0" err="1">
                <a:solidFill>
                  <a:srgbClr val="FF0000"/>
                </a:solidFill>
              </a:rPr>
              <a:t>android:layout_width</a:t>
            </a:r>
            <a:r>
              <a:rPr lang="ko-KR" altLang="ko-KR" sz="1000" dirty="0">
                <a:solidFill>
                  <a:srgbClr val="FF0000"/>
                </a:solidFill>
              </a:rPr>
              <a:t>="</a:t>
            </a:r>
            <a:r>
              <a:rPr lang="ko-KR" altLang="ko-KR" sz="1000" dirty="0" err="1">
                <a:solidFill>
                  <a:srgbClr val="FF0000"/>
                </a:solidFill>
              </a:rPr>
              <a:t>match_parent</a:t>
            </a:r>
            <a:r>
              <a:rPr lang="ko-KR" altLang="ko-KR" sz="1000" dirty="0">
                <a:solidFill>
                  <a:srgbClr val="FF0000"/>
                </a:solidFill>
              </a:rPr>
              <a:t>"</a:t>
            </a:r>
            <a:br>
              <a:rPr lang="ko-KR" altLang="ko-KR" sz="1000" dirty="0">
                <a:solidFill>
                  <a:srgbClr val="FF0000"/>
                </a:solidFill>
              </a:rPr>
            </a:br>
            <a:r>
              <a:rPr lang="ko-KR" altLang="ko-KR" sz="1000" dirty="0">
                <a:solidFill>
                  <a:srgbClr val="FF0000"/>
                </a:solidFill>
              </a:rPr>
              <a:t>        </a:t>
            </a:r>
            <a:r>
              <a:rPr lang="ko-KR" altLang="ko-KR" sz="1000" dirty="0" err="1">
                <a:solidFill>
                  <a:srgbClr val="FF0000"/>
                </a:solidFill>
              </a:rPr>
              <a:t>android:layout_height</a:t>
            </a:r>
            <a:r>
              <a:rPr lang="ko-KR" altLang="ko-KR" sz="1000" dirty="0">
                <a:solidFill>
                  <a:srgbClr val="FF0000"/>
                </a:solidFill>
              </a:rPr>
              <a:t>="</a:t>
            </a:r>
            <a:r>
              <a:rPr lang="ko-KR" altLang="ko-KR" sz="1000" dirty="0" err="1">
                <a:solidFill>
                  <a:srgbClr val="FF0000"/>
                </a:solidFill>
              </a:rPr>
              <a:t>match_parent</a:t>
            </a:r>
            <a:r>
              <a:rPr lang="ko-KR" altLang="ko-KR" sz="1000" dirty="0">
                <a:solidFill>
                  <a:srgbClr val="FF0000"/>
                </a:solidFill>
              </a:rPr>
              <a:t>" </a:t>
            </a:r>
            <a:r>
              <a:rPr lang="ko-KR" altLang="ko-KR" sz="1000" dirty="0" smtClean="0">
                <a:solidFill>
                  <a:srgbClr val="FF0000"/>
                </a:solidFill>
              </a:rPr>
              <a:t>/&gt;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marL="0" lvl="0" indent="0" defTabSz="914400">
              <a:spcBef>
                <a:spcPct val="0"/>
              </a:spcBef>
              <a:buClrTx/>
            </a:pPr>
            <a:r>
              <a:rPr lang="ko-KR" altLang="ko-KR" sz="1000" dirty="0"/>
              <a:t/>
            </a:r>
            <a:br>
              <a:rPr lang="ko-KR" altLang="ko-KR" sz="1000" dirty="0"/>
            </a:br>
            <a:r>
              <a:rPr lang="ko-KR" altLang="ko-KR" sz="1000" dirty="0"/>
              <a:t>&lt;/</a:t>
            </a:r>
            <a:r>
              <a:rPr lang="ko-KR" altLang="ko-KR" sz="1000" dirty="0" err="1"/>
              <a:t>androidx.constraintlayout.widget.ConstraintLayout</a:t>
            </a:r>
            <a:r>
              <a:rPr lang="ko-KR" altLang="ko-KR" sz="1000" dirty="0"/>
              <a:t>&gt;</a:t>
            </a:r>
          </a:p>
          <a:p>
            <a:pPr algn="just"/>
            <a:endParaRPr lang="ko-KR" altLang="en-US" sz="1000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3	Web View App </a:t>
            </a:r>
            <a:r>
              <a:rPr lang="ko-KR" altLang="en-US" dirty="0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3" y="3961140"/>
            <a:ext cx="3643833" cy="2610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58" y="1247211"/>
            <a:ext cx="3657438" cy="26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/>
              <a:t>WebView</a:t>
            </a:r>
            <a:r>
              <a:rPr lang="en-US" altLang="ko-KR" b="1" dirty="0"/>
              <a:t> </a:t>
            </a:r>
            <a:r>
              <a:rPr lang="ko-KR" altLang="en-US" b="1" dirty="0"/>
              <a:t>구성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MainActivity.java</a:t>
            </a:r>
            <a:endParaRPr lang="ko-KR" altLang="en-US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3	Web View App </a:t>
            </a:r>
            <a:r>
              <a:rPr lang="ko-KR" altLang="en-US" dirty="0"/>
              <a:t>실습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3829" y="1124744"/>
            <a:ext cx="4501497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/>
              <a:t>package </a:t>
            </a:r>
            <a:r>
              <a:rPr lang="en-US" altLang="ko-KR" sz="1000" dirty="0" err="1"/>
              <a:t>com.example.araha.myapplication</a:t>
            </a:r>
            <a:r>
              <a:rPr lang="en-US" altLang="ko-KR" sz="1000" dirty="0"/>
              <a:t>;</a:t>
            </a:r>
          </a:p>
          <a:p>
            <a:pPr algn="l"/>
            <a:endParaRPr lang="en-US" altLang="ko-KR" sz="1000" dirty="0"/>
          </a:p>
          <a:p>
            <a:pPr algn="l"/>
            <a:r>
              <a:rPr lang="en-US" altLang="ko-KR" sz="1000" dirty="0"/>
              <a:t>import </a:t>
            </a:r>
            <a:r>
              <a:rPr lang="en-US" altLang="ko-KR" sz="1000" dirty="0" err="1"/>
              <a:t>androidx.appcompat.app.AppCompatActivity</a:t>
            </a:r>
            <a:r>
              <a:rPr lang="en-US" altLang="ko-KR" sz="1000" dirty="0"/>
              <a:t>;</a:t>
            </a:r>
            <a:endParaRPr lang="en-US" altLang="ko-KR" sz="1000" dirty="0"/>
          </a:p>
          <a:p>
            <a:pPr algn="l"/>
            <a:r>
              <a:rPr lang="en-US" altLang="ko-KR" sz="1000" dirty="0"/>
              <a:t>import </a:t>
            </a:r>
            <a:r>
              <a:rPr lang="en-US" altLang="ko-KR" sz="1000" dirty="0" err="1" smtClean="0"/>
              <a:t>android.os.Bundle</a:t>
            </a:r>
            <a:r>
              <a:rPr lang="en-US" altLang="ko-KR" sz="1000" dirty="0" smtClean="0"/>
              <a:t>;</a:t>
            </a:r>
          </a:p>
          <a:p>
            <a:pPr algn="l"/>
            <a:r>
              <a:rPr lang="en-US" altLang="ko-KR" sz="1000" dirty="0" smtClean="0">
                <a:solidFill>
                  <a:srgbClr val="FF0000"/>
                </a:solidFill>
              </a:rPr>
              <a:t>import </a:t>
            </a:r>
            <a:r>
              <a:rPr lang="en-US" altLang="ko-KR" sz="1000" dirty="0" err="1">
                <a:solidFill>
                  <a:srgbClr val="FF0000"/>
                </a:solidFill>
              </a:rPr>
              <a:t>android.webkit.WebChromeClient</a:t>
            </a:r>
            <a:r>
              <a:rPr lang="en-US" altLang="ko-KR" sz="1000" dirty="0">
                <a:solidFill>
                  <a:srgbClr val="FF0000"/>
                </a:solidFill>
              </a:rPr>
              <a:t>;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</a:rPr>
              <a:t>import </a:t>
            </a:r>
            <a:r>
              <a:rPr lang="en-US" altLang="ko-KR" sz="1000" dirty="0" err="1">
                <a:solidFill>
                  <a:srgbClr val="FF0000"/>
                </a:solidFill>
              </a:rPr>
              <a:t>android.webkit.WebView</a:t>
            </a:r>
            <a:r>
              <a:rPr lang="en-US" altLang="ko-KR" sz="1000" dirty="0">
                <a:solidFill>
                  <a:srgbClr val="FF0000"/>
                </a:solidFill>
              </a:rPr>
              <a:t>;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</a:rPr>
              <a:t>import </a:t>
            </a:r>
            <a:r>
              <a:rPr lang="en-US" altLang="ko-KR" sz="1000" dirty="0" err="1">
                <a:solidFill>
                  <a:srgbClr val="FF0000"/>
                </a:solidFill>
              </a:rPr>
              <a:t>android.webkit.WebViewClient</a:t>
            </a:r>
            <a:r>
              <a:rPr lang="en-US" altLang="ko-KR" sz="1000" dirty="0">
                <a:solidFill>
                  <a:srgbClr val="FF0000"/>
                </a:solidFill>
              </a:rPr>
              <a:t>;</a:t>
            </a:r>
          </a:p>
          <a:p>
            <a:pPr algn="l"/>
            <a:endParaRPr lang="en-US" altLang="ko-KR" sz="1000" dirty="0"/>
          </a:p>
          <a:p>
            <a:pPr algn="l"/>
            <a:r>
              <a:rPr lang="en-US" altLang="ko-KR" sz="1000" dirty="0"/>
              <a:t>public class </a:t>
            </a:r>
            <a:r>
              <a:rPr lang="en-US" altLang="ko-KR" sz="1000" dirty="0" err="1"/>
              <a:t>MainActivity</a:t>
            </a:r>
            <a:r>
              <a:rPr lang="en-US" altLang="ko-KR" sz="1000" dirty="0"/>
              <a:t> extends </a:t>
            </a:r>
            <a:r>
              <a:rPr lang="en-US" altLang="ko-KR" sz="1000" dirty="0" err="1"/>
              <a:t>AppCompatActivity</a:t>
            </a:r>
            <a:r>
              <a:rPr lang="en-US" altLang="ko-KR" sz="1000" dirty="0"/>
              <a:t> {</a:t>
            </a:r>
          </a:p>
          <a:p>
            <a:pPr algn="l"/>
            <a:r>
              <a:rPr lang="en-US" altLang="ko-KR" sz="1000" dirty="0"/>
              <a:t>    @Override</a:t>
            </a:r>
          </a:p>
          <a:p>
            <a:pPr algn="l"/>
            <a:r>
              <a:rPr lang="en-US" altLang="ko-KR" sz="1000" dirty="0"/>
              <a:t>    protected void </a:t>
            </a:r>
            <a:r>
              <a:rPr lang="en-US" altLang="ko-KR" sz="1000" dirty="0" err="1"/>
              <a:t>onCreate</a:t>
            </a:r>
            <a:r>
              <a:rPr lang="en-US" altLang="ko-KR" sz="1000" dirty="0"/>
              <a:t>(Bundle </a:t>
            </a:r>
            <a:r>
              <a:rPr lang="en-US" altLang="ko-KR" sz="1000" dirty="0" err="1"/>
              <a:t>savedInstanceState</a:t>
            </a:r>
            <a:r>
              <a:rPr lang="en-US" altLang="ko-KR" sz="1000" dirty="0"/>
              <a:t>) {</a:t>
            </a:r>
          </a:p>
          <a:p>
            <a:pPr algn="l"/>
            <a:r>
              <a:rPr lang="en-US" altLang="ko-KR" sz="1000" dirty="0"/>
              <a:t>        </a:t>
            </a:r>
            <a:r>
              <a:rPr lang="en-US" altLang="ko-KR" sz="1000" dirty="0" err="1"/>
              <a:t>super.onCreate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savedInstanceState</a:t>
            </a:r>
            <a:r>
              <a:rPr lang="en-US" altLang="ko-KR" sz="1000" dirty="0"/>
              <a:t>);</a:t>
            </a:r>
          </a:p>
          <a:p>
            <a:pPr algn="l"/>
            <a:r>
              <a:rPr lang="en-US" altLang="ko-KR" sz="1000" dirty="0"/>
              <a:t>        </a:t>
            </a:r>
            <a:r>
              <a:rPr lang="en-US" altLang="ko-KR" sz="1000" dirty="0" err="1"/>
              <a:t>setContentView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R.layout.activity_main</a:t>
            </a:r>
            <a:r>
              <a:rPr lang="en-US" altLang="ko-KR" sz="1000" dirty="0"/>
              <a:t>);</a:t>
            </a:r>
          </a:p>
          <a:p>
            <a:pPr algn="l"/>
            <a:endParaRPr lang="en-US" altLang="ko-KR" sz="1000" dirty="0"/>
          </a:p>
          <a:p>
            <a:pPr algn="l"/>
            <a:r>
              <a:rPr lang="en-US" altLang="ko-KR" sz="1000" dirty="0"/>
              <a:t>        </a:t>
            </a:r>
            <a:r>
              <a:rPr lang="en-US" altLang="ko-KR" sz="1000" dirty="0" err="1">
                <a:solidFill>
                  <a:srgbClr val="FF0000"/>
                </a:solidFill>
              </a:rPr>
              <a:t>WebView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</a:rPr>
              <a:t>webView</a:t>
            </a:r>
            <a:r>
              <a:rPr lang="en-US" altLang="ko-KR" sz="1000" dirty="0">
                <a:solidFill>
                  <a:srgbClr val="FF0000"/>
                </a:solidFill>
              </a:rPr>
              <a:t> = new </a:t>
            </a:r>
            <a:r>
              <a:rPr lang="en-US" altLang="ko-KR" sz="1000" dirty="0" err="1">
                <a:solidFill>
                  <a:srgbClr val="FF0000"/>
                </a:solidFill>
              </a:rPr>
              <a:t>WebView</a:t>
            </a:r>
            <a:r>
              <a:rPr lang="en-US" altLang="ko-KR" sz="1000" dirty="0">
                <a:solidFill>
                  <a:srgbClr val="FF0000"/>
                </a:solidFill>
              </a:rPr>
              <a:t>(this);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</a:rPr>
              <a:t>        </a:t>
            </a:r>
            <a:r>
              <a:rPr lang="en-US" altLang="ko-KR" sz="1000" dirty="0" err="1">
                <a:solidFill>
                  <a:srgbClr val="FF0000"/>
                </a:solidFill>
              </a:rPr>
              <a:t>webView.getSettings</a:t>
            </a:r>
            <a:r>
              <a:rPr lang="en-US" altLang="ko-KR" sz="1000" dirty="0">
                <a:solidFill>
                  <a:srgbClr val="FF0000"/>
                </a:solidFill>
              </a:rPr>
              <a:t>().</a:t>
            </a:r>
            <a:r>
              <a:rPr lang="en-US" altLang="ko-KR" sz="1000" dirty="0" err="1">
                <a:solidFill>
                  <a:srgbClr val="FF0000"/>
                </a:solidFill>
              </a:rPr>
              <a:t>setJavaScriptEnabled</a:t>
            </a:r>
            <a:r>
              <a:rPr lang="en-US" altLang="ko-KR" sz="1000" dirty="0">
                <a:solidFill>
                  <a:srgbClr val="FF0000"/>
                </a:solidFill>
              </a:rPr>
              <a:t>(true);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</a:rPr>
              <a:t>        </a:t>
            </a:r>
            <a:r>
              <a:rPr lang="en-US" altLang="ko-KR" sz="1000" dirty="0" err="1">
                <a:solidFill>
                  <a:srgbClr val="FF0000"/>
                </a:solidFill>
              </a:rPr>
              <a:t>webView.setWebChromeClient</a:t>
            </a:r>
            <a:r>
              <a:rPr lang="en-US" altLang="ko-KR" sz="1000" dirty="0">
                <a:solidFill>
                  <a:srgbClr val="FF0000"/>
                </a:solidFill>
              </a:rPr>
              <a:t>(new </a:t>
            </a:r>
            <a:r>
              <a:rPr lang="en-US" altLang="ko-KR" sz="1000" dirty="0" err="1">
                <a:solidFill>
                  <a:srgbClr val="FF0000"/>
                </a:solidFill>
              </a:rPr>
              <a:t>WebChromeClient</a:t>
            </a:r>
            <a:r>
              <a:rPr lang="en-US" altLang="ko-KR" sz="1000" dirty="0">
                <a:solidFill>
                  <a:srgbClr val="FF0000"/>
                </a:solidFill>
              </a:rPr>
              <a:t>());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</a:rPr>
              <a:t>        </a:t>
            </a:r>
            <a:r>
              <a:rPr lang="en-US" altLang="ko-KR" sz="1000" dirty="0" err="1">
                <a:solidFill>
                  <a:srgbClr val="FF0000"/>
                </a:solidFill>
              </a:rPr>
              <a:t>webView.getSettings</a:t>
            </a:r>
            <a:r>
              <a:rPr lang="en-US" altLang="ko-KR" sz="1000" dirty="0">
                <a:solidFill>
                  <a:srgbClr val="FF0000"/>
                </a:solidFill>
              </a:rPr>
              <a:t>().</a:t>
            </a:r>
            <a:r>
              <a:rPr lang="en-US" altLang="ko-KR" sz="1000" dirty="0" err="1">
                <a:solidFill>
                  <a:srgbClr val="FF0000"/>
                </a:solidFill>
              </a:rPr>
              <a:t>setBuiltInZoomControls</a:t>
            </a:r>
            <a:r>
              <a:rPr lang="en-US" altLang="ko-KR" sz="1000" dirty="0">
                <a:solidFill>
                  <a:srgbClr val="FF0000"/>
                </a:solidFill>
              </a:rPr>
              <a:t>(true);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</a:rPr>
              <a:t>        </a:t>
            </a:r>
            <a:r>
              <a:rPr lang="en-US" altLang="ko-KR" sz="1000" dirty="0" err="1">
                <a:solidFill>
                  <a:srgbClr val="FF0000"/>
                </a:solidFill>
              </a:rPr>
              <a:t>webView.setWebViewClient</a:t>
            </a:r>
            <a:r>
              <a:rPr lang="en-US" altLang="ko-KR" sz="1000" dirty="0">
                <a:solidFill>
                  <a:srgbClr val="FF0000"/>
                </a:solidFill>
              </a:rPr>
              <a:t>(new </a:t>
            </a:r>
            <a:r>
              <a:rPr lang="en-US" altLang="ko-KR" sz="1000" dirty="0" err="1">
                <a:solidFill>
                  <a:srgbClr val="FF0000"/>
                </a:solidFill>
              </a:rPr>
              <a:t>WebViewClient</a:t>
            </a:r>
            <a:r>
              <a:rPr lang="en-US" altLang="ko-KR" sz="1000" dirty="0">
                <a:solidFill>
                  <a:srgbClr val="FF0000"/>
                </a:solidFill>
              </a:rPr>
              <a:t>());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</a:rPr>
              <a:t>        </a:t>
            </a:r>
            <a:r>
              <a:rPr lang="en-US" altLang="ko-KR" sz="1000" dirty="0" err="1">
                <a:solidFill>
                  <a:srgbClr val="FF0000"/>
                </a:solidFill>
              </a:rPr>
              <a:t>webView.loadUrl</a:t>
            </a:r>
            <a:r>
              <a:rPr lang="en-US" altLang="ko-KR" sz="1000" dirty="0">
                <a:solidFill>
                  <a:srgbClr val="FF0000"/>
                </a:solidFill>
              </a:rPr>
              <a:t>("</a:t>
            </a:r>
            <a:r>
              <a:rPr lang="en-US" altLang="ko-KR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http://www.naver.com</a:t>
            </a:r>
            <a:r>
              <a:rPr lang="en-US" altLang="ko-KR" sz="1000" dirty="0">
                <a:solidFill>
                  <a:srgbClr val="FF0000"/>
                </a:solidFill>
              </a:rPr>
              <a:t>");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</a:rPr>
              <a:t>        </a:t>
            </a:r>
            <a:r>
              <a:rPr lang="en-US" altLang="ko-KR" sz="1000" dirty="0" err="1">
                <a:solidFill>
                  <a:srgbClr val="FF0000"/>
                </a:solidFill>
              </a:rPr>
              <a:t>setContentView</a:t>
            </a:r>
            <a:r>
              <a:rPr lang="en-US" altLang="ko-KR" sz="1000" dirty="0">
                <a:solidFill>
                  <a:srgbClr val="FF0000"/>
                </a:solidFill>
              </a:rPr>
              <a:t>(</a:t>
            </a:r>
            <a:r>
              <a:rPr lang="en-US" altLang="ko-KR" sz="1000" dirty="0" err="1">
                <a:solidFill>
                  <a:srgbClr val="FF0000"/>
                </a:solidFill>
              </a:rPr>
              <a:t>webView</a:t>
            </a:r>
            <a:r>
              <a:rPr lang="en-US" altLang="ko-KR" sz="1000" dirty="0">
                <a:solidFill>
                  <a:srgbClr val="FF0000"/>
                </a:solidFill>
              </a:rPr>
              <a:t>);</a:t>
            </a:r>
          </a:p>
          <a:p>
            <a:pPr algn="l"/>
            <a:r>
              <a:rPr lang="en-US" altLang="ko-KR" sz="1000" dirty="0"/>
              <a:t>    }</a:t>
            </a:r>
          </a:p>
          <a:p>
            <a:pPr algn="l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435483" y="1772816"/>
            <a:ext cx="2861333" cy="181588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/>
              <a:t>package </a:t>
            </a:r>
            <a:r>
              <a:rPr lang="en-US" altLang="ko-KR" sz="800" b="0" dirty="0" err="1"/>
              <a:t>com.example.araha.myapplication</a:t>
            </a:r>
            <a:r>
              <a:rPr lang="en-US" altLang="ko-KR" sz="800" b="0" dirty="0"/>
              <a:t>;</a:t>
            </a:r>
            <a:br>
              <a:rPr lang="en-US" altLang="ko-KR" sz="800" b="0" dirty="0"/>
            </a:br>
            <a:r>
              <a:rPr lang="en-US" altLang="ko-KR" sz="800" b="0" dirty="0"/>
              <a:t/>
            </a:r>
            <a:br>
              <a:rPr lang="en-US" altLang="ko-KR" sz="800" b="0" dirty="0"/>
            </a:br>
            <a:r>
              <a:rPr lang="en-US" altLang="ko-KR" sz="800" dirty="0"/>
              <a:t>import </a:t>
            </a:r>
            <a:r>
              <a:rPr lang="en-US" altLang="ko-KR" sz="800" b="0" dirty="0" err="1"/>
              <a:t>androidx.appcompat.app.AppCompatActivity</a:t>
            </a:r>
            <a:r>
              <a:rPr lang="en-US" altLang="ko-KR" sz="800" b="0" dirty="0" smtClean="0"/>
              <a:t>;</a:t>
            </a:r>
          </a:p>
          <a:p>
            <a:pPr algn="l"/>
            <a:r>
              <a:rPr lang="en-US" altLang="ko-KR" sz="800" dirty="0" smtClean="0"/>
              <a:t>import </a:t>
            </a:r>
            <a:r>
              <a:rPr lang="en-US" altLang="ko-KR" sz="800" b="0" dirty="0" err="1"/>
              <a:t>android.os.Bundle</a:t>
            </a:r>
            <a:r>
              <a:rPr lang="en-US" altLang="ko-KR" sz="800" b="0" dirty="0"/>
              <a:t>;</a:t>
            </a:r>
            <a:br>
              <a:rPr lang="en-US" altLang="ko-KR" sz="800" b="0" dirty="0"/>
            </a:br>
            <a:r>
              <a:rPr lang="en-US" altLang="ko-KR" sz="800" b="0" dirty="0"/>
              <a:t/>
            </a:r>
            <a:br>
              <a:rPr lang="en-US" altLang="ko-KR" sz="800" b="0" dirty="0"/>
            </a:br>
            <a:r>
              <a:rPr lang="en-US" altLang="ko-KR" sz="800" dirty="0"/>
              <a:t>public class </a:t>
            </a:r>
            <a:r>
              <a:rPr lang="en-US" altLang="ko-KR" sz="800" b="0" dirty="0" err="1"/>
              <a:t>MainActivity</a:t>
            </a:r>
            <a:r>
              <a:rPr lang="en-US" altLang="ko-KR" sz="800" b="0" dirty="0"/>
              <a:t> </a:t>
            </a:r>
            <a:r>
              <a:rPr lang="en-US" altLang="ko-KR" sz="800" dirty="0"/>
              <a:t>extends </a:t>
            </a:r>
            <a:r>
              <a:rPr lang="en-US" altLang="ko-KR" sz="800" b="0" dirty="0" err="1"/>
              <a:t>AppCompatActivity</a:t>
            </a:r>
            <a:r>
              <a:rPr lang="en-US" altLang="ko-KR" sz="800" b="0" dirty="0"/>
              <a:t> {</a:t>
            </a:r>
            <a:br>
              <a:rPr lang="en-US" altLang="ko-KR" sz="800" b="0" dirty="0"/>
            </a:br>
            <a:r>
              <a:rPr lang="en-US" altLang="ko-KR" sz="800" b="0" dirty="0"/>
              <a:t/>
            </a:r>
            <a:br>
              <a:rPr lang="en-US" altLang="ko-KR" sz="800" b="0" dirty="0"/>
            </a:br>
            <a:r>
              <a:rPr lang="en-US" altLang="ko-KR" sz="800" b="0" dirty="0"/>
              <a:t>    @Override</a:t>
            </a:r>
            <a:br>
              <a:rPr lang="en-US" altLang="ko-KR" sz="800" b="0" dirty="0"/>
            </a:br>
            <a:r>
              <a:rPr lang="en-US" altLang="ko-KR" sz="800" b="0" dirty="0"/>
              <a:t>    </a:t>
            </a:r>
            <a:r>
              <a:rPr lang="en-US" altLang="ko-KR" sz="800" dirty="0"/>
              <a:t>protected void </a:t>
            </a:r>
            <a:r>
              <a:rPr lang="en-US" altLang="ko-KR" sz="800" b="0" dirty="0" err="1"/>
              <a:t>onCreate</a:t>
            </a:r>
            <a:r>
              <a:rPr lang="en-US" altLang="ko-KR" sz="800" b="0" dirty="0"/>
              <a:t>(Bundle </a:t>
            </a:r>
            <a:r>
              <a:rPr lang="en-US" altLang="ko-KR" sz="800" b="0" dirty="0" err="1"/>
              <a:t>savedInstanceState</a:t>
            </a:r>
            <a:r>
              <a:rPr lang="en-US" altLang="ko-KR" sz="800" b="0" dirty="0"/>
              <a:t>) {</a:t>
            </a:r>
            <a:br>
              <a:rPr lang="en-US" altLang="ko-KR" sz="800" b="0" dirty="0"/>
            </a:br>
            <a:r>
              <a:rPr lang="en-US" altLang="ko-KR" sz="800" b="0" dirty="0"/>
              <a:t>        </a:t>
            </a:r>
            <a:r>
              <a:rPr lang="en-US" altLang="ko-KR" sz="800" dirty="0" err="1"/>
              <a:t>super</a:t>
            </a:r>
            <a:r>
              <a:rPr lang="en-US" altLang="ko-KR" sz="800" b="0" dirty="0" err="1"/>
              <a:t>.onCreate</a:t>
            </a:r>
            <a:r>
              <a:rPr lang="en-US" altLang="ko-KR" sz="800" b="0" dirty="0"/>
              <a:t>(</a:t>
            </a:r>
            <a:r>
              <a:rPr lang="en-US" altLang="ko-KR" sz="800" b="0" dirty="0" err="1"/>
              <a:t>savedInstanceState</a:t>
            </a:r>
            <a:r>
              <a:rPr lang="en-US" altLang="ko-KR" sz="800" b="0" dirty="0"/>
              <a:t>);</a:t>
            </a:r>
            <a:br>
              <a:rPr lang="en-US" altLang="ko-KR" sz="800" b="0" dirty="0"/>
            </a:br>
            <a:r>
              <a:rPr lang="en-US" altLang="ko-KR" sz="800" b="0" dirty="0"/>
              <a:t>        </a:t>
            </a:r>
            <a:r>
              <a:rPr lang="en-US" altLang="ko-KR" sz="800" b="0" dirty="0" err="1"/>
              <a:t>setContentView</a:t>
            </a:r>
            <a:r>
              <a:rPr lang="en-US" altLang="ko-KR" sz="800" b="0" dirty="0"/>
              <a:t>(</a:t>
            </a:r>
            <a:r>
              <a:rPr lang="en-US" altLang="ko-KR" sz="800" b="0" dirty="0" err="1"/>
              <a:t>R.layout.</a:t>
            </a:r>
            <a:r>
              <a:rPr lang="en-US" altLang="ko-KR" sz="800" i="1" dirty="0" err="1"/>
              <a:t>activity_main</a:t>
            </a:r>
            <a:r>
              <a:rPr lang="en-US" altLang="ko-KR" sz="800" b="0" dirty="0"/>
              <a:t>);</a:t>
            </a:r>
            <a:br>
              <a:rPr lang="en-US" altLang="ko-KR" sz="800" b="0" dirty="0"/>
            </a:br>
            <a:r>
              <a:rPr lang="en-US" altLang="ko-KR" sz="800" b="0" dirty="0"/>
              <a:t>    }</a:t>
            </a:r>
            <a:br>
              <a:rPr lang="en-US" altLang="ko-KR" sz="800" b="0" dirty="0"/>
            </a:br>
            <a:r>
              <a:rPr lang="en-US" altLang="ko-KR" sz="800" b="0" dirty="0"/>
              <a:t>}</a:t>
            </a:r>
            <a:endParaRPr lang="ko-KR" alt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7329264" y="4293096"/>
            <a:ext cx="2415952" cy="18620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 err="1"/>
              <a:t>WebView</a:t>
            </a:r>
            <a:r>
              <a:rPr lang="en-US" altLang="ko-KR" sz="1000" dirty="0"/>
              <a:t> </a:t>
            </a:r>
            <a:r>
              <a:rPr lang="ko-KR" altLang="en-US" sz="1000" dirty="0"/>
              <a:t>설정</a:t>
            </a:r>
            <a:endParaRPr lang="en-US" altLang="ko-KR" sz="1000" dirty="0"/>
          </a:p>
          <a:p>
            <a:pPr algn="l"/>
            <a:endParaRPr lang="en-US" altLang="ko-KR" sz="1000" dirty="0"/>
          </a:p>
          <a:p>
            <a:pPr marL="171450" indent="-171450" algn="l">
              <a:buFontTx/>
              <a:buChar char="-"/>
            </a:pP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사용</a:t>
            </a:r>
            <a:endParaRPr lang="en-US" altLang="ko-KR" sz="1000" dirty="0"/>
          </a:p>
          <a:p>
            <a:pPr marL="171450" indent="-171450" algn="l">
              <a:buFontTx/>
              <a:buChar char="-"/>
            </a:pPr>
            <a:endParaRPr lang="en-US" altLang="ko-KR" sz="1000" dirty="0"/>
          </a:p>
          <a:p>
            <a:pPr marL="171450" indent="-171450" algn="l">
              <a:buFontTx/>
              <a:buChar char="-"/>
            </a:pPr>
            <a:r>
              <a:rPr lang="en-US" altLang="ko-KR" sz="1000" dirty="0"/>
              <a:t>Zoom </a:t>
            </a:r>
            <a:r>
              <a:rPr lang="ko-KR" altLang="en-US" sz="1000" dirty="0"/>
              <a:t>기능 사용</a:t>
            </a:r>
            <a:endParaRPr lang="en-US" altLang="ko-KR" sz="1000" dirty="0"/>
          </a:p>
          <a:p>
            <a:pPr marL="171450" indent="-171450" algn="l">
              <a:buFontTx/>
              <a:buChar char="-"/>
            </a:pPr>
            <a:endParaRPr lang="en-US" altLang="ko-KR" sz="1000" dirty="0"/>
          </a:p>
          <a:p>
            <a:pPr marL="171450" indent="-171450" algn="l">
              <a:buFontTx/>
              <a:buChar char="-"/>
            </a:pPr>
            <a:r>
              <a:rPr lang="ko-KR" altLang="en-US" sz="1000" dirty="0"/>
              <a:t>기본 </a:t>
            </a:r>
            <a:r>
              <a:rPr lang="en-US" altLang="ko-KR" sz="1000" dirty="0"/>
              <a:t>URL </a:t>
            </a:r>
            <a:r>
              <a:rPr lang="ko-KR" altLang="en-US" sz="1000" dirty="0"/>
              <a:t>지정</a:t>
            </a:r>
            <a:endParaRPr lang="en-US" altLang="ko-KR" sz="1000" dirty="0"/>
          </a:p>
          <a:p>
            <a:pPr marL="171450" indent="-171450" algn="l">
              <a:buFontTx/>
              <a:buChar char="-"/>
            </a:pPr>
            <a:r>
              <a:rPr lang="en-US" altLang="ko-KR" sz="1000" dirty="0" err="1"/>
              <a:t>ContentView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WebView</a:t>
            </a:r>
            <a:r>
              <a:rPr lang="en-US" altLang="ko-KR" sz="1000" dirty="0"/>
              <a:t> </a:t>
            </a:r>
            <a:r>
              <a:rPr lang="ko-KR" altLang="en-US" sz="1000" dirty="0"/>
              <a:t>활성화</a:t>
            </a:r>
            <a:endParaRPr lang="en-US" altLang="ko-KR" sz="1000" dirty="0"/>
          </a:p>
        </p:txBody>
      </p:sp>
      <p:sp>
        <p:nvSpPr>
          <p:cNvPr id="10" name="오른쪽으로 구부러진 화살표 9"/>
          <p:cNvSpPr/>
          <p:nvPr/>
        </p:nvSpPr>
        <p:spPr bwMode="auto">
          <a:xfrm rot="20027455">
            <a:off x="2458497" y="3645023"/>
            <a:ext cx="864096" cy="1296144"/>
          </a:xfrm>
          <a:prstGeom prst="curvedRightArrow">
            <a:avLst>
              <a:gd name="adj1" fmla="val 25000"/>
              <a:gd name="adj2" fmla="val 51245"/>
              <a:gd name="adj3" fmla="val 36622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32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Internet Permission </a:t>
            </a:r>
            <a:r>
              <a:rPr lang="ko-KR" altLang="en-US" b="1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AndroidManifest.xml</a:t>
            </a:r>
            <a:endParaRPr lang="ko-KR" altLang="en-US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3	Web View App </a:t>
            </a:r>
            <a:r>
              <a:rPr lang="ko-KR" altLang="en-US" dirty="0"/>
              <a:t>실습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588" y="1844824"/>
            <a:ext cx="5243492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 smtClean="0"/>
              <a:t>&lt;?</a:t>
            </a:r>
            <a:r>
              <a:rPr lang="en-US" altLang="ko-KR" sz="1000" dirty="0"/>
              <a:t>xml version="1.0" encoding="utf-8"?&gt;</a:t>
            </a:r>
          </a:p>
          <a:p>
            <a:pPr algn="l"/>
            <a:r>
              <a:rPr lang="en-US" altLang="ko-KR" sz="1000" dirty="0"/>
              <a:t>&lt;manifest </a:t>
            </a:r>
            <a:r>
              <a:rPr lang="en-US" altLang="ko-KR" sz="1000" dirty="0" err="1"/>
              <a:t>xmlns:android</a:t>
            </a:r>
            <a:r>
              <a:rPr lang="en-US" altLang="ko-KR" sz="1000" dirty="0"/>
              <a:t>="http://schemas.android.com/</a:t>
            </a:r>
            <a:r>
              <a:rPr lang="en-US" altLang="ko-KR" sz="1000" dirty="0" err="1"/>
              <a:t>apk</a:t>
            </a:r>
            <a:r>
              <a:rPr lang="en-US" altLang="ko-KR" sz="1000" dirty="0"/>
              <a:t>/res/android"</a:t>
            </a:r>
          </a:p>
          <a:p>
            <a:pPr algn="l"/>
            <a:r>
              <a:rPr lang="en-US" altLang="ko-KR" sz="1000" dirty="0"/>
              <a:t>    package="kr.re.keti.myapplication2"&gt;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</a:rPr>
              <a:t>    &lt;uses-permission </a:t>
            </a:r>
            <a:r>
              <a:rPr lang="en-US" altLang="ko-KR" sz="1000" dirty="0" err="1">
                <a:solidFill>
                  <a:srgbClr val="FF0000"/>
                </a:solidFill>
              </a:rPr>
              <a:t>android:name</a:t>
            </a:r>
            <a:r>
              <a:rPr lang="en-US" altLang="ko-KR" sz="1000" dirty="0">
                <a:solidFill>
                  <a:srgbClr val="FF0000"/>
                </a:solidFill>
              </a:rPr>
              <a:t>="</a:t>
            </a:r>
            <a:r>
              <a:rPr lang="en-US" altLang="ko-KR" sz="1000" dirty="0" err="1">
                <a:solidFill>
                  <a:srgbClr val="FF0000"/>
                </a:solidFill>
              </a:rPr>
              <a:t>android.permission.INTERNET</a:t>
            </a:r>
            <a:r>
              <a:rPr lang="en-US" altLang="ko-KR" sz="1000" dirty="0">
                <a:solidFill>
                  <a:srgbClr val="FF0000"/>
                </a:solidFill>
              </a:rPr>
              <a:t>"/&gt;</a:t>
            </a:r>
          </a:p>
          <a:p>
            <a:pPr algn="l"/>
            <a:r>
              <a:rPr lang="en-US" altLang="ko-KR" sz="1000" dirty="0"/>
              <a:t>    &lt;application</a:t>
            </a:r>
          </a:p>
          <a:p>
            <a:pPr algn="l"/>
            <a:r>
              <a:rPr lang="en-US" altLang="ko-KR" sz="1000" dirty="0"/>
              <a:t>        </a:t>
            </a:r>
            <a:r>
              <a:rPr lang="en-US" altLang="ko-KR" sz="1000" dirty="0" err="1"/>
              <a:t>android:allowBackup</a:t>
            </a:r>
            <a:r>
              <a:rPr lang="en-US" altLang="ko-KR" sz="1000" dirty="0"/>
              <a:t>="true"</a:t>
            </a:r>
          </a:p>
          <a:p>
            <a:pPr algn="l"/>
            <a:r>
              <a:rPr lang="en-US" altLang="ko-KR" sz="1000" dirty="0"/>
              <a:t>        </a:t>
            </a:r>
            <a:r>
              <a:rPr lang="en-US" altLang="ko-KR" sz="1000" dirty="0" err="1"/>
              <a:t>android:icon</a:t>
            </a:r>
            <a:r>
              <a:rPr lang="en-US" altLang="ko-KR" sz="1000" dirty="0"/>
              <a:t>="@</a:t>
            </a:r>
            <a:r>
              <a:rPr lang="en-US" altLang="ko-KR" sz="1000" dirty="0" err="1"/>
              <a:t>mipmap</a:t>
            </a:r>
            <a:r>
              <a:rPr lang="en-US" altLang="ko-KR" sz="1000" dirty="0"/>
              <a:t>/</a:t>
            </a:r>
            <a:r>
              <a:rPr lang="en-US" altLang="ko-KR" sz="1000" dirty="0" err="1"/>
              <a:t>ic_launcher</a:t>
            </a:r>
            <a:r>
              <a:rPr lang="en-US" altLang="ko-KR" sz="1000" dirty="0"/>
              <a:t>"</a:t>
            </a:r>
          </a:p>
          <a:p>
            <a:pPr algn="l"/>
            <a:r>
              <a:rPr lang="en-US" altLang="ko-KR" sz="1000" dirty="0"/>
              <a:t>        </a:t>
            </a:r>
            <a:r>
              <a:rPr lang="en-US" altLang="ko-KR" sz="1000" dirty="0" err="1"/>
              <a:t>android:label</a:t>
            </a:r>
            <a:r>
              <a:rPr lang="en-US" altLang="ko-KR" sz="1000" dirty="0"/>
              <a:t>="@string/</a:t>
            </a:r>
            <a:r>
              <a:rPr lang="en-US" altLang="ko-KR" sz="1000" dirty="0" err="1"/>
              <a:t>app_name</a:t>
            </a:r>
            <a:r>
              <a:rPr lang="en-US" altLang="ko-KR" sz="1000" dirty="0"/>
              <a:t>"</a:t>
            </a:r>
          </a:p>
          <a:p>
            <a:pPr algn="l"/>
            <a:r>
              <a:rPr lang="en-US" altLang="ko-KR" sz="1000" dirty="0"/>
              <a:t>        </a:t>
            </a:r>
            <a:r>
              <a:rPr lang="en-US" altLang="ko-KR" sz="1000" dirty="0" err="1"/>
              <a:t>android:roundIcon</a:t>
            </a:r>
            <a:r>
              <a:rPr lang="en-US" altLang="ko-KR" sz="1000" dirty="0"/>
              <a:t>="@</a:t>
            </a:r>
            <a:r>
              <a:rPr lang="en-US" altLang="ko-KR" sz="1000" dirty="0" err="1"/>
              <a:t>mipmap</a:t>
            </a:r>
            <a:r>
              <a:rPr lang="en-US" altLang="ko-KR" sz="1000" dirty="0"/>
              <a:t>/</a:t>
            </a:r>
            <a:r>
              <a:rPr lang="en-US" altLang="ko-KR" sz="1000" dirty="0" err="1"/>
              <a:t>ic_launcher_round</a:t>
            </a:r>
            <a:r>
              <a:rPr lang="en-US" altLang="ko-KR" sz="1000" dirty="0"/>
              <a:t>"</a:t>
            </a:r>
          </a:p>
          <a:p>
            <a:pPr algn="l"/>
            <a:r>
              <a:rPr lang="en-US" altLang="ko-KR" sz="1000" dirty="0"/>
              <a:t>        </a:t>
            </a:r>
            <a:r>
              <a:rPr lang="en-US" altLang="ko-KR" sz="1000" dirty="0" err="1"/>
              <a:t>android:supportsRtl</a:t>
            </a:r>
            <a:r>
              <a:rPr lang="en-US" altLang="ko-KR" sz="1000" dirty="0"/>
              <a:t>="true"</a:t>
            </a:r>
          </a:p>
          <a:p>
            <a:pPr algn="l"/>
            <a:r>
              <a:rPr lang="en-US" altLang="ko-KR" sz="1000" dirty="0"/>
              <a:t>        </a:t>
            </a:r>
            <a:r>
              <a:rPr lang="en-US" altLang="ko-KR" sz="1000" dirty="0" err="1"/>
              <a:t>android:theme</a:t>
            </a:r>
            <a:r>
              <a:rPr lang="en-US" altLang="ko-KR" sz="1000" dirty="0"/>
              <a:t>="@style/</a:t>
            </a:r>
            <a:r>
              <a:rPr lang="en-US" altLang="ko-KR" sz="1000" dirty="0" err="1"/>
              <a:t>AppTheme</a:t>
            </a:r>
            <a:r>
              <a:rPr lang="en-US" altLang="ko-KR" sz="1000" dirty="0"/>
              <a:t>"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</a:rPr>
              <a:t>        </a:t>
            </a:r>
            <a:r>
              <a:rPr lang="en-US" altLang="ko-KR" sz="1000" dirty="0" err="1">
                <a:solidFill>
                  <a:srgbClr val="FF0000"/>
                </a:solidFill>
              </a:rPr>
              <a:t>android:usesCleartextTraffic</a:t>
            </a:r>
            <a:r>
              <a:rPr lang="en-US" altLang="ko-KR" sz="1000" dirty="0">
                <a:solidFill>
                  <a:srgbClr val="FF0000"/>
                </a:solidFill>
              </a:rPr>
              <a:t>="true"&gt;</a:t>
            </a:r>
          </a:p>
          <a:p>
            <a:pPr algn="l"/>
            <a:r>
              <a:rPr lang="en-US" altLang="ko-KR" sz="1000" dirty="0"/>
              <a:t>        &lt;activity </a:t>
            </a:r>
            <a:r>
              <a:rPr lang="en-US" altLang="ko-KR" sz="1000" dirty="0" err="1"/>
              <a:t>android:name</a:t>
            </a:r>
            <a:r>
              <a:rPr lang="en-US" altLang="ko-KR" sz="1000" dirty="0"/>
              <a:t>=".</a:t>
            </a:r>
            <a:r>
              <a:rPr lang="en-US" altLang="ko-KR" sz="1000" dirty="0" err="1"/>
              <a:t>MainActivity</a:t>
            </a:r>
            <a:r>
              <a:rPr lang="en-US" altLang="ko-KR" sz="1000" dirty="0"/>
              <a:t>"&gt;</a:t>
            </a:r>
          </a:p>
          <a:p>
            <a:pPr algn="l"/>
            <a:r>
              <a:rPr lang="en-US" altLang="ko-KR" sz="1000" dirty="0"/>
              <a:t>            &lt;intent-filter&gt;</a:t>
            </a:r>
          </a:p>
          <a:p>
            <a:pPr algn="l"/>
            <a:r>
              <a:rPr lang="en-US" altLang="ko-KR" sz="1000" dirty="0"/>
              <a:t>                &lt;action </a:t>
            </a:r>
            <a:r>
              <a:rPr lang="en-US" altLang="ko-KR" sz="1000" dirty="0" err="1"/>
              <a:t>android:name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android.intent.action.MAIN</a:t>
            </a:r>
            <a:r>
              <a:rPr lang="en-US" altLang="ko-KR" sz="1000" dirty="0"/>
              <a:t>" </a:t>
            </a:r>
            <a:r>
              <a:rPr lang="en-US" altLang="ko-KR" sz="1000" dirty="0" smtClean="0"/>
              <a:t>/&gt;</a:t>
            </a:r>
            <a:endParaRPr lang="en-US" altLang="ko-KR" sz="1000" dirty="0"/>
          </a:p>
          <a:p>
            <a:pPr algn="l"/>
            <a:r>
              <a:rPr lang="en-US" altLang="ko-KR" sz="1000" dirty="0"/>
              <a:t>                &lt;category </a:t>
            </a:r>
            <a:r>
              <a:rPr lang="en-US" altLang="ko-KR" sz="1000" dirty="0" err="1"/>
              <a:t>android:name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android.intent.category.LAUNCHER</a:t>
            </a:r>
            <a:r>
              <a:rPr lang="en-US" altLang="ko-KR" sz="1000" dirty="0"/>
              <a:t>" /&gt;</a:t>
            </a:r>
          </a:p>
          <a:p>
            <a:pPr algn="l"/>
            <a:r>
              <a:rPr lang="en-US" altLang="ko-KR" sz="1000" dirty="0"/>
              <a:t>            &lt;/intent-filter&gt;</a:t>
            </a:r>
          </a:p>
          <a:p>
            <a:pPr algn="l"/>
            <a:r>
              <a:rPr lang="en-US" altLang="ko-KR" sz="1000" dirty="0"/>
              <a:t>        &lt;/activity&gt;</a:t>
            </a:r>
          </a:p>
          <a:p>
            <a:pPr algn="l"/>
            <a:r>
              <a:rPr lang="en-US" altLang="ko-KR" sz="1000" dirty="0"/>
              <a:t>    &lt;/application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  <a:p>
            <a:pPr algn="l"/>
            <a:r>
              <a:rPr lang="en-US" altLang="ko-KR" sz="1000" dirty="0"/>
              <a:t>&lt;/manifest</a:t>
            </a:r>
            <a:r>
              <a:rPr lang="en-US" altLang="ko-KR" sz="1000" dirty="0" smtClean="0"/>
              <a:t>&gt;</a:t>
            </a:r>
            <a:endParaRPr lang="en-US" altLang="ko-KR" sz="10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243" y="1755331"/>
            <a:ext cx="2092690" cy="43499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761" y="1738497"/>
            <a:ext cx="2073239" cy="43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9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View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Activity</a:t>
            </a:r>
            <a:r>
              <a:rPr lang="ko-KR" altLang="en-US" dirty="0"/>
              <a:t>만으로 화면을 보여줄 수 없음</a:t>
            </a:r>
            <a:r>
              <a:rPr lang="en-US" altLang="ko-KR" dirty="0"/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View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실질적인 화면임</a:t>
            </a:r>
            <a:r>
              <a:rPr lang="en-US" altLang="ko-KR" dirty="0"/>
              <a:t>. 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Java</a:t>
            </a:r>
            <a:r>
              <a:rPr lang="ko-KR" altLang="en-US" dirty="0"/>
              <a:t>에는 최상위에는 </a:t>
            </a:r>
            <a:r>
              <a:rPr lang="en-US" altLang="ko-KR" dirty="0"/>
              <a:t>Object Class</a:t>
            </a:r>
            <a:r>
              <a:rPr lang="ko-KR" altLang="en-US" dirty="0"/>
              <a:t>가 있고 하위 </a:t>
            </a:r>
            <a:r>
              <a:rPr lang="en-US" altLang="ko-KR" dirty="0"/>
              <a:t>View</a:t>
            </a:r>
            <a:r>
              <a:rPr lang="ko-KR" altLang="en-US" dirty="0"/>
              <a:t>들로 파생됨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안드로이드는 계층 구조로 구성되어 있음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/>
            <a:r>
              <a:rPr lang="en-US" altLang="ko-KR" dirty="0"/>
              <a:t>         (</a:t>
            </a:r>
            <a:r>
              <a:rPr lang="ko-KR" altLang="en-US" dirty="0"/>
              <a:t>예</a:t>
            </a:r>
            <a:r>
              <a:rPr lang="en-US" altLang="ko-KR" dirty="0"/>
              <a:t>: Button</a:t>
            </a:r>
            <a:r>
              <a:rPr lang="ko-KR" altLang="en-US" dirty="0"/>
              <a:t>은 </a:t>
            </a:r>
            <a:r>
              <a:rPr lang="en-US" altLang="ko-KR" dirty="0"/>
              <a:t>Text</a:t>
            </a:r>
            <a:r>
              <a:rPr lang="ko-KR" altLang="en-US" dirty="0"/>
              <a:t>가 표시될 수 있으므로 </a:t>
            </a:r>
            <a:r>
              <a:rPr lang="en-US" altLang="ko-KR" dirty="0" err="1"/>
              <a:t>TextView</a:t>
            </a:r>
            <a:r>
              <a:rPr lang="ko-KR" altLang="en-US" dirty="0"/>
              <a:t>를 상속받고 있다</a:t>
            </a:r>
            <a:r>
              <a:rPr lang="en-US" altLang="ko-KR" dirty="0"/>
              <a:t>. </a:t>
            </a:r>
          </a:p>
          <a:p>
            <a:pPr marL="0" indent="0"/>
            <a:r>
              <a:rPr lang="en-US" altLang="ko-KR" dirty="0"/>
              <a:t>          </a:t>
            </a:r>
            <a:r>
              <a:rPr lang="ko-KR" altLang="en-US"/>
              <a:t>즉 </a:t>
            </a:r>
            <a:r>
              <a:rPr lang="en-US" altLang="ko-KR"/>
              <a:t>Button</a:t>
            </a:r>
            <a:r>
              <a:rPr lang="ko-KR" altLang="en-US"/>
              <a:t>의 </a:t>
            </a:r>
            <a:r>
              <a:rPr lang="en-US" altLang="ko-KR" dirty="0"/>
              <a:t>Text</a:t>
            </a:r>
            <a:r>
              <a:rPr lang="ko-KR" altLang="en-US" dirty="0"/>
              <a:t>관련 기능은 </a:t>
            </a:r>
            <a:r>
              <a:rPr lang="en-US" altLang="ko-KR" dirty="0" err="1"/>
              <a:t>TextView</a:t>
            </a:r>
            <a:r>
              <a:rPr lang="ko-KR" altLang="en-US" dirty="0"/>
              <a:t>를 상속받아서 구현한다고 보면 됨</a:t>
            </a:r>
            <a:r>
              <a:rPr lang="en-US" altLang="ko-KR" dirty="0"/>
              <a:t>) </a:t>
            </a:r>
          </a:p>
        </p:txBody>
      </p:sp>
      <p:pic>
        <p:nvPicPr>
          <p:cNvPr id="1026" name="Picture 2" title="View 계층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1268760"/>
            <a:ext cx="6117691" cy="345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3491696" y="1756443"/>
            <a:ext cx="1080120" cy="360040"/>
          </a:xfrm>
          <a:prstGeom prst="rect">
            <a:avLst/>
          </a:prstGeom>
          <a:solidFill>
            <a:srgbClr val="FFA7A7">
              <a:alpha val="12157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840700" y="1751672"/>
            <a:ext cx="1080120" cy="360040"/>
          </a:xfrm>
          <a:prstGeom prst="rect">
            <a:avLst/>
          </a:prstGeom>
          <a:solidFill>
            <a:srgbClr val="FFA7A7">
              <a:alpha val="12157"/>
            </a:srgbClr>
          </a:solidFill>
          <a:ln w="381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217428" y="1751672"/>
            <a:ext cx="1080120" cy="360040"/>
          </a:xfrm>
          <a:prstGeom prst="rect">
            <a:avLst/>
          </a:prstGeom>
          <a:solidFill>
            <a:srgbClr val="FFA7A7">
              <a:alpha val="12157"/>
            </a:srgbClr>
          </a:solidFill>
          <a:ln w="381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01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06606"/>
              </p:ext>
            </p:extLst>
          </p:nvPr>
        </p:nvGraphicFramePr>
        <p:xfrm>
          <a:off x="382588" y="1196752"/>
          <a:ext cx="9142412" cy="2761654"/>
        </p:xfrm>
        <a:graphic>
          <a:graphicData uri="http://schemas.openxmlformats.org/drawingml/2006/table">
            <a:tbl>
              <a:tblPr/>
              <a:tblGrid>
                <a:gridCol w="60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</a:rPr>
                        <a:t>Android 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</a:rPr>
                        <a:t>소개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Android Studio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개발 환경 구성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Web View App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실습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개방형 </a:t>
                      </a:r>
                      <a:r>
                        <a:rPr kumimoji="0" lang="en-US" altLang="ko-KR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IoT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 Platform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연동 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App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App Code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Generate APK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9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Project Import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Android Project Import</a:t>
            </a:r>
            <a:endParaRPr lang="ko-KR" altLang="en-US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4	</a:t>
            </a:r>
            <a:r>
              <a:rPr lang="ko-KR" altLang="en-US" dirty="0"/>
              <a:t>개방형 </a:t>
            </a:r>
            <a:r>
              <a:rPr lang="en-US" altLang="ko-KR" dirty="0" err="1"/>
              <a:t>IoT</a:t>
            </a:r>
            <a:r>
              <a:rPr lang="en-US" altLang="ko-KR" dirty="0"/>
              <a:t> Platform </a:t>
            </a:r>
            <a:r>
              <a:rPr lang="ko-KR" altLang="en-US" dirty="0"/>
              <a:t>연동 </a:t>
            </a:r>
            <a:r>
              <a:rPr lang="en-US" altLang="ko-KR" dirty="0"/>
              <a:t>App Review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3400" y="5661248"/>
            <a:ext cx="9144000" cy="79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OCEAN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배포 예정 </a:t>
            </a:r>
            <a:r>
              <a:rPr lang="en-US" altLang="ko-KR" sz="1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</a:t>
            </a:r>
            <a:r>
              <a:rPr lang="en-US" altLang="ko-KR" sz="1800" b="1" dirty="0">
                <a:gradFill flip="none" rotWithShape="1">
                  <a:gsLst>
                    <a:gs pos="0">
                      <a:srgbClr val="000082"/>
                    </a:gs>
                    <a:gs pos="42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US" altLang="ko-KR" sz="1800" dirty="0" err="1">
                <a:gradFill flip="none" rotWithShape="1">
                  <a:gsLst>
                    <a:gs pos="0">
                      <a:srgbClr val="000082"/>
                    </a:gs>
                    <a:gs pos="42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developers.iotocean.org</a:t>
            </a:r>
            <a:r>
              <a:rPr lang="en-US" altLang="ko-KR" sz="1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)</a:t>
            </a:r>
          </a:p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[ oneM2M Android Application / </a:t>
            </a:r>
            <a:r>
              <a:rPr lang="en-US" altLang="ko-KR" sz="1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oneM2M-Application-AndroidSample-v2.6.zip</a:t>
            </a:r>
            <a:r>
              <a: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page52image3008576">
            <a:extLst>
              <a:ext uri="{FF2B5EF4-FFF2-40B4-BE49-F238E27FC236}">
                <a16:creationId xmlns:a16="http://schemas.microsoft.com/office/drawing/2014/main" id="{EA77C4F6-EF9E-C244-B1CA-D4A78DAC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827" y="1700808"/>
            <a:ext cx="32385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page52image3009248">
            <a:extLst>
              <a:ext uri="{FF2B5EF4-FFF2-40B4-BE49-F238E27FC236}">
                <a16:creationId xmlns:a16="http://schemas.microsoft.com/office/drawing/2014/main" id="{66FBFAE6-CBC0-F14D-8CA5-2772AFD4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3" y="1730647"/>
            <a:ext cx="28321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52image3008352">
            <a:extLst>
              <a:ext uri="{FF2B5EF4-FFF2-40B4-BE49-F238E27FC236}">
                <a16:creationId xmlns:a16="http://schemas.microsoft.com/office/drawing/2014/main" id="{1B521347-0388-6142-9F13-04FEBBDDC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65" y="1726665"/>
            <a:ext cx="29464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3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Project Import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340767"/>
            <a:ext cx="3779912" cy="360041"/>
          </a:xfrm>
        </p:spPr>
        <p:txBody>
          <a:bodyPr/>
          <a:lstStyle/>
          <a:p>
            <a:r>
              <a:rPr lang="en-US" altLang="ko-KR" b="1" dirty="0"/>
              <a:t>Android/ app/ manifest ( AndroidManifest.xml )</a:t>
            </a:r>
            <a:endParaRPr lang="ko-KR" altLang="en-US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/>
              <a:t>4	</a:t>
            </a:r>
            <a:r>
              <a:rPr lang="ko-KR" altLang="en-US"/>
              <a:t>개방형 </a:t>
            </a:r>
            <a:r>
              <a:rPr lang="en-US" altLang="ko-KR" dirty="0" err="1"/>
              <a:t>IoT</a:t>
            </a:r>
            <a:r>
              <a:rPr lang="en-US" altLang="ko-KR" dirty="0"/>
              <a:t> Platform </a:t>
            </a:r>
            <a:r>
              <a:rPr lang="ko-KR" altLang="en-US" dirty="0"/>
              <a:t>연동 </a:t>
            </a:r>
            <a:r>
              <a:rPr lang="en-US" altLang="ko-KR" dirty="0"/>
              <a:t>App Review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097016" y="5949280"/>
            <a:ext cx="4442610" cy="360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/>
              <a:t>Android/ app/ res/ layout/ activity_main.xml ( Design 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700808"/>
            <a:ext cx="5102456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178" y="2416002"/>
            <a:ext cx="5513022" cy="3578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2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Android USB Driver Install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Samsung USB </a:t>
            </a:r>
            <a:r>
              <a:rPr lang="ko-KR" altLang="en-US" b="1" dirty="0"/>
              <a:t>통합 </a:t>
            </a:r>
            <a:r>
              <a:rPr lang="en-US" altLang="ko-KR" b="1"/>
              <a:t>Driver Install ( </a:t>
            </a:r>
            <a:r>
              <a:rPr lang="en-US" altLang="ko-KR" b="1">
                <a:hlinkClick r:id="rId2"/>
              </a:rPr>
              <a:t>http://local.sec.samsung.com/comLocal/support/down/kies_main.do?kind=usb</a:t>
            </a:r>
            <a:r>
              <a:rPr lang="en-US" altLang="ko-KR" b="1"/>
              <a:t> )</a:t>
            </a:r>
            <a:endParaRPr lang="ko-KR" altLang="en-US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4</a:t>
            </a:r>
            <a:r>
              <a:rPr lang="en-GB" altLang="ko-KR"/>
              <a:t>	</a:t>
            </a:r>
            <a:r>
              <a:rPr lang="ko-KR" altLang="en-US"/>
              <a:t>개방형 </a:t>
            </a:r>
            <a:r>
              <a:rPr lang="en-US" altLang="ko-KR" dirty="0" err="1"/>
              <a:t>IoT</a:t>
            </a:r>
            <a:r>
              <a:rPr lang="en-US" altLang="ko-KR" dirty="0"/>
              <a:t> Platform </a:t>
            </a:r>
            <a:r>
              <a:rPr lang="ko-KR" altLang="en-US" dirty="0"/>
              <a:t>연동 </a:t>
            </a:r>
            <a:r>
              <a:rPr lang="en-US" altLang="ko-KR" dirty="0"/>
              <a:t>App Review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856841"/>
            <a:ext cx="3024336" cy="222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214" y="1856841"/>
            <a:ext cx="2624938" cy="193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16" y="1856841"/>
            <a:ext cx="3007112" cy="221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4293096"/>
            <a:ext cx="2997972" cy="220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38" y="4293096"/>
            <a:ext cx="2997972" cy="220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6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USB Debugging Mode on Android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Common Debugging Mode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4</a:t>
            </a:r>
            <a:r>
              <a:rPr lang="en-GB" altLang="ko-KR"/>
              <a:t>	</a:t>
            </a:r>
            <a:r>
              <a:rPr lang="ko-KR" altLang="en-US"/>
              <a:t>개방형 </a:t>
            </a:r>
            <a:r>
              <a:rPr lang="en-US" altLang="ko-KR" dirty="0" err="1"/>
              <a:t>IoT</a:t>
            </a:r>
            <a:r>
              <a:rPr lang="en-US" altLang="ko-KR" dirty="0"/>
              <a:t> Platform </a:t>
            </a:r>
            <a:r>
              <a:rPr lang="ko-KR" altLang="en-US" dirty="0"/>
              <a:t>연동 </a:t>
            </a:r>
            <a:r>
              <a:rPr lang="en-US" altLang="ko-KR" dirty="0"/>
              <a:t>App Review</a:t>
            </a:r>
            <a:endParaRPr lang="ko-KR" alt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16" y="1844824"/>
            <a:ext cx="1619677" cy="287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73" y="1839911"/>
            <a:ext cx="1619677" cy="2879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22" y="1844824"/>
            <a:ext cx="1614152" cy="2869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844824"/>
            <a:ext cx="1616300" cy="2873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477932" y="3948914"/>
            <a:ext cx="1616300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307422" y="4138508"/>
            <a:ext cx="1616300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097393" y="3846845"/>
            <a:ext cx="1616300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689304" y="1844824"/>
            <a:ext cx="1619677" cy="2879426"/>
            <a:chOff x="5853603" y="1844824"/>
            <a:chExt cx="1619677" cy="2879426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3603" y="1844824"/>
              <a:ext cx="1619677" cy="2879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직사각형 19"/>
            <p:cNvSpPr/>
            <p:nvPr/>
          </p:nvSpPr>
          <p:spPr bwMode="auto">
            <a:xfrm>
              <a:off x="5855521" y="3856458"/>
              <a:ext cx="1616300" cy="28803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 bwMode="auto">
          <a:xfrm>
            <a:off x="6691000" y="3737079"/>
            <a:ext cx="710272" cy="2164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352305" y="1964039"/>
            <a:ext cx="331347" cy="1967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47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App Running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Android Phone Device Debugging Mode Connect</a:t>
            </a:r>
          </a:p>
          <a:p>
            <a:endParaRPr lang="ko-KR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4</a:t>
            </a:r>
            <a:r>
              <a:rPr lang="en-GB" altLang="ko-KR"/>
              <a:t>	</a:t>
            </a:r>
            <a:r>
              <a:rPr lang="ko-KR" altLang="en-US"/>
              <a:t>개방형 </a:t>
            </a:r>
            <a:r>
              <a:rPr lang="en-US" altLang="ko-KR" dirty="0" err="1"/>
              <a:t>IoT</a:t>
            </a:r>
            <a:r>
              <a:rPr lang="en-US" altLang="ko-KR" dirty="0"/>
              <a:t> Platform </a:t>
            </a:r>
            <a:r>
              <a:rPr lang="ko-KR" altLang="en-US" dirty="0"/>
              <a:t>연동 </a:t>
            </a:r>
            <a:r>
              <a:rPr lang="en-US" altLang="ko-KR" dirty="0"/>
              <a:t>App Review</a:t>
            </a:r>
            <a:endParaRPr lang="ko-KR" altLang="en-US" dirty="0"/>
          </a:p>
        </p:txBody>
      </p:sp>
      <p:pic>
        <p:nvPicPr>
          <p:cNvPr id="4098" name="Picture 2" descr="C:\Users\RAZER_USER\Pictures\ad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17416"/>
          <a:stretch/>
        </p:blipFill>
        <p:spPr bwMode="auto">
          <a:xfrm>
            <a:off x="200472" y="1731747"/>
            <a:ext cx="3863235" cy="3075558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RAZER_USER\Pictures\ad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7"/>
          <a:stretch/>
        </p:blipFill>
        <p:spPr bwMode="auto">
          <a:xfrm>
            <a:off x="5889104" y="1731747"/>
            <a:ext cx="3851920" cy="3025659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88" y="1731747"/>
            <a:ext cx="2000225" cy="3555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 bwMode="auto">
          <a:xfrm>
            <a:off x="1168292" y="2517818"/>
            <a:ext cx="2736304" cy="23804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830494" y="2493384"/>
            <a:ext cx="2736304" cy="23804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953000" y="4031249"/>
            <a:ext cx="792609" cy="2618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4</a:t>
            </a:r>
            <a:r>
              <a:rPr lang="en-GB" altLang="ko-KR"/>
              <a:t>	</a:t>
            </a:r>
            <a:r>
              <a:rPr lang="ko-KR" altLang="en-US"/>
              <a:t>개방형 </a:t>
            </a:r>
            <a:r>
              <a:rPr lang="en-US" altLang="ko-KR" dirty="0" err="1"/>
              <a:t>IoT</a:t>
            </a:r>
            <a:r>
              <a:rPr lang="en-US" altLang="ko-KR" dirty="0"/>
              <a:t> Platform </a:t>
            </a:r>
            <a:r>
              <a:rPr lang="ko-KR" altLang="en-US" dirty="0"/>
              <a:t>연동 </a:t>
            </a:r>
            <a:r>
              <a:rPr lang="en-US" altLang="ko-KR" dirty="0"/>
              <a:t>App Review</a:t>
            </a:r>
            <a:endParaRPr lang="ko-KR" altLang="en-US" dirty="0"/>
          </a:p>
        </p:txBody>
      </p:sp>
      <p:cxnSp>
        <p:nvCxnSpPr>
          <p:cNvPr id="115" name="꺾인 연결선 70">
            <a:extLst>
              <a:ext uri="{FF2B5EF4-FFF2-40B4-BE49-F238E27FC236}">
                <a16:creationId xmlns:a16="http://schemas.microsoft.com/office/drawing/2014/main" id="{EEFBF223-E14C-FD4D-BA21-9CEE06D090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975603" y="3009846"/>
            <a:ext cx="781260" cy="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B6BB8FA-42E5-8A4A-9DC6-0AB3283072B3}"/>
              </a:ext>
            </a:extLst>
          </p:cNvPr>
          <p:cNvSpPr/>
          <p:nvPr/>
        </p:nvSpPr>
        <p:spPr>
          <a:xfrm>
            <a:off x="2476500" y="1547992"/>
            <a:ext cx="2732753" cy="4919136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4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B131CF-8DDF-AD47-A861-C12A87788547}"/>
              </a:ext>
            </a:extLst>
          </p:cNvPr>
          <p:cNvSpPr/>
          <p:nvPr/>
        </p:nvSpPr>
        <p:spPr>
          <a:xfrm>
            <a:off x="304800" y="3425082"/>
            <a:ext cx="1940409" cy="3038256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4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8" name="제목 2">
            <a:extLst>
              <a:ext uri="{FF2B5EF4-FFF2-40B4-BE49-F238E27FC236}">
                <a16:creationId xmlns:a16="http://schemas.microsoft.com/office/drawing/2014/main" id="{472985E1-40EB-124A-B8AA-57F9093FE0AC}"/>
              </a:ext>
            </a:extLst>
          </p:cNvPr>
          <p:cNvSpPr txBox="1">
            <a:spLocks/>
          </p:cNvSpPr>
          <p:nvPr/>
        </p:nvSpPr>
        <p:spPr>
          <a:xfrm>
            <a:off x="373063" y="980728"/>
            <a:ext cx="915193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3233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/>
              </a:rPr>
              <a:t>안드로이드 어플리케이션 연동 프로세스 개념도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908D0AB-9510-224C-A675-C5072478153A}"/>
              </a:ext>
            </a:extLst>
          </p:cNvPr>
          <p:cNvGrpSpPr/>
          <p:nvPr/>
        </p:nvGrpSpPr>
        <p:grpSpPr>
          <a:xfrm>
            <a:off x="2639114" y="1666783"/>
            <a:ext cx="2213391" cy="1314449"/>
            <a:chOff x="8737552" y="4070345"/>
            <a:chExt cx="1758738" cy="1035055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C231772-72E8-1643-884B-4F3C1D4558F9}"/>
                </a:ext>
              </a:extLst>
            </p:cNvPr>
            <p:cNvGrpSpPr/>
            <p:nvPr/>
          </p:nvGrpSpPr>
          <p:grpSpPr>
            <a:xfrm>
              <a:off x="8840447" y="4199431"/>
              <a:ext cx="1530136" cy="861245"/>
              <a:chOff x="4062942" y="235913"/>
              <a:chExt cx="2871945" cy="1467565"/>
            </a:xfrm>
            <a:solidFill>
              <a:sysClr val="window" lastClr="FFFFFF"/>
            </a:solidFill>
          </p:grpSpPr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9547D7FB-2959-1C4F-895B-C69153CE8FAE}"/>
                  </a:ext>
                </a:extLst>
              </p:cNvPr>
              <p:cNvSpPr/>
              <p:nvPr/>
            </p:nvSpPr>
            <p:spPr>
              <a:xfrm flipV="1">
                <a:off x="6083054" y="796594"/>
                <a:ext cx="851833" cy="81264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1pPr>
                <a:lvl2pPr marL="4572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2pPr>
                <a:lvl3pPr marL="9144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3pPr>
                <a:lvl4pPr marL="13716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4pPr>
                <a:lvl5pPr marL="18288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나눔고딕"/>
                  <a:ea typeface="HY견고딕" pitchFamily="18" charset="-127"/>
                  <a:cs typeface="+mn-cs"/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E2515D48-3F43-784E-ABD9-10B2B69B9F00}"/>
                  </a:ext>
                </a:extLst>
              </p:cNvPr>
              <p:cNvSpPr/>
              <p:nvPr/>
            </p:nvSpPr>
            <p:spPr>
              <a:xfrm flipV="1">
                <a:off x="4062942" y="809394"/>
                <a:ext cx="851833" cy="81264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1pPr>
                <a:lvl2pPr marL="4572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2pPr>
                <a:lvl3pPr marL="9144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3pPr>
                <a:lvl4pPr marL="13716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4pPr>
                <a:lvl5pPr marL="18288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나눔고딕"/>
                  <a:ea typeface="HY견고딕" pitchFamily="18" charset="-127"/>
                  <a:cs typeface="+mn-cs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CC0B7D63-783B-9040-B44A-465D24898A64}"/>
                  </a:ext>
                </a:extLst>
              </p:cNvPr>
              <p:cNvSpPr/>
              <p:nvPr/>
            </p:nvSpPr>
            <p:spPr>
              <a:xfrm flipV="1">
                <a:off x="5276194" y="505431"/>
                <a:ext cx="1406690" cy="118751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1pPr>
                <a:lvl2pPr marL="4572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2pPr>
                <a:lvl3pPr marL="9144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3pPr>
                <a:lvl4pPr marL="13716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4pPr>
                <a:lvl5pPr marL="18288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나눔고딕"/>
                  <a:ea typeface="HY견고딕" pitchFamily="18" charset="-127"/>
                  <a:cs typeface="+mn-cs"/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1968315-8899-D249-A2B2-B5C0E187A79A}"/>
                  </a:ext>
                </a:extLst>
              </p:cNvPr>
              <p:cNvSpPr/>
              <p:nvPr/>
            </p:nvSpPr>
            <p:spPr>
              <a:xfrm>
                <a:off x="4433894" y="235913"/>
                <a:ext cx="1506258" cy="146756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1pPr>
                <a:lvl2pPr marL="4572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2pPr>
                <a:lvl3pPr marL="9144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3pPr>
                <a:lvl4pPr marL="13716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4pPr>
                <a:lvl5pPr marL="1828800" algn="ctr" rtl="0" fontAlgn="base">
                  <a:spcBef>
                    <a:spcPct val="50000"/>
                  </a:spcBef>
                  <a:spcAft>
                    <a:spcPct val="0"/>
                  </a:spcAft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sz="3200" b="1" kern="1200">
                    <a:solidFill>
                      <a:schemeClr val="tx1"/>
                    </a:solidFill>
                    <a:latin typeface="Arial" pitchFamily="34" charset="0"/>
                    <a:ea typeface="HY견고딕" pitchFamily="18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나눔고딕"/>
                  <a:ea typeface="HY견고딕" pitchFamily="18" charset="-127"/>
                  <a:cs typeface="+mn-cs"/>
                </a:endParaRPr>
              </a:p>
            </p:txBody>
          </p:sp>
        </p:grp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905522B-80B4-FC4F-82AB-6C9FFBF4F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7" y="4498336"/>
              <a:ext cx="1014377" cy="310547"/>
            </a:xfrm>
            <a:prstGeom prst="rect">
              <a:avLst/>
            </a:prstGeom>
          </p:spPr>
        </p:pic>
        <p:pic>
          <p:nvPicPr>
            <p:cNvPr id="122" name="Picture 3">
              <a:extLst>
                <a:ext uri="{FF2B5EF4-FFF2-40B4-BE49-F238E27FC236}">
                  <a16:creationId xmlns:a16="http://schemas.microsoft.com/office/drawing/2014/main" id="{5F275136-6EAE-FB43-83EC-C97D8AB988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duotone>
                <a:srgbClr val="4BACC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94" b="90260" l="2119" r="9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" t="10387" r="3811" b="11684"/>
            <a:stretch/>
          </p:blipFill>
          <p:spPr bwMode="auto">
            <a:xfrm>
              <a:off x="8737552" y="4070345"/>
              <a:ext cx="1758738" cy="1035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TextBox 5">
              <a:extLst>
                <a:ext uri="{FF2B5EF4-FFF2-40B4-BE49-F238E27FC236}">
                  <a16:creationId xmlns:a16="http://schemas.microsoft.com/office/drawing/2014/main" id="{40F5D95B-E56A-2B41-AB58-5CCC8473940E}"/>
                </a:ext>
              </a:extLst>
            </p:cNvPr>
            <p:cNvSpPr txBox="1"/>
            <p:nvPr/>
          </p:nvSpPr>
          <p:spPr>
            <a:xfrm>
              <a:off x="8963539" y="4631443"/>
              <a:ext cx="1355504" cy="375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sz="3200" b="1" kern="12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ts val="3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A9633"/>
                  </a:solidFill>
                  <a:effectLst/>
                  <a:uLnTx/>
                  <a:uFillTx/>
                  <a:latin typeface="Arial" pitchFamily="34" charset="0"/>
                  <a:ea typeface="HY견고딕" pitchFamily="18" charset="-127"/>
                  <a:cs typeface="+mn-cs"/>
                </a:rPr>
                <a:t>Open IoT Platform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A9633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+mn-cs"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2DDAFE01-8611-9A49-A393-2F606D916549}"/>
              </a:ext>
            </a:extLst>
          </p:cNvPr>
          <p:cNvSpPr txBox="1"/>
          <p:nvPr/>
        </p:nvSpPr>
        <p:spPr>
          <a:xfrm>
            <a:off x="3117511" y="2982497"/>
            <a:ext cx="1109598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Windows/Linux</a:t>
            </a:r>
            <a:endParaRPr lang="ko-KR" altLang="en-US" sz="1143" b="0" dirty="0">
              <a:solidFill>
                <a:prstClr val="black"/>
              </a:solidFill>
              <a:latin typeface="Calibri"/>
              <a:ea typeface="맑은 고딕" panose="020B0503020000020004" pitchFamily="34" charset="-127"/>
            </a:endParaRPr>
          </a:p>
        </p:txBody>
      </p:sp>
      <p:pic>
        <p:nvPicPr>
          <p:cNvPr id="129" name="Picture 8" descr="C:\Temp\Capture\Screenshot_1474812508.png">
            <a:extLst>
              <a:ext uri="{FF2B5EF4-FFF2-40B4-BE49-F238E27FC236}">
                <a16:creationId xmlns:a16="http://schemas.microsoft.com/office/drawing/2014/main" id="{CA5620F7-D5E1-624A-BD8F-96C3E37B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28" y="2123728"/>
            <a:ext cx="2129672" cy="3786082"/>
          </a:xfrm>
          <a:prstGeom prst="rect">
            <a:avLst/>
          </a:prstGeom>
          <a:noFill/>
          <a:ln>
            <a:solidFill>
              <a:srgbClr val="8064A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22879111-D495-8944-94CD-EC222B642EA8}"/>
              </a:ext>
            </a:extLst>
          </p:cNvPr>
          <p:cNvSpPr txBox="1"/>
          <p:nvPr/>
        </p:nvSpPr>
        <p:spPr>
          <a:xfrm>
            <a:off x="8292890" y="5945680"/>
            <a:ext cx="934871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Android App</a:t>
            </a:r>
            <a:endParaRPr lang="ko-KR" altLang="en-US" sz="1143" b="0" dirty="0">
              <a:solidFill>
                <a:prstClr val="black"/>
              </a:solidFill>
              <a:latin typeface="Calibri"/>
              <a:ea typeface="맑은 고딕" panose="020B0503020000020004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0577F88-A090-D044-887A-5191D29AA466}"/>
              </a:ext>
            </a:extLst>
          </p:cNvPr>
          <p:cNvSpPr/>
          <p:nvPr/>
        </p:nvSpPr>
        <p:spPr>
          <a:xfrm>
            <a:off x="2852010" y="4065541"/>
            <a:ext cx="1575245" cy="512865"/>
          </a:xfrm>
          <a:prstGeom prst="roundRect">
            <a:avLst/>
          </a:prstGeom>
          <a:solidFill>
            <a:srgbClr val="F79646">
              <a:lumMod val="75000"/>
            </a:srgbClr>
          </a:solidFill>
          <a:ln w="28575" cap="flat" cmpd="tri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MQTT</a:t>
            </a:r>
            <a:b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</a:b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Broker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E90C0F8-9FFE-4146-86AF-0A40264769EC}"/>
              </a:ext>
            </a:extLst>
          </p:cNvPr>
          <p:cNvCxnSpPr/>
          <p:nvPr/>
        </p:nvCxnSpPr>
        <p:spPr>
          <a:xfrm flipH="1" flipV="1">
            <a:off x="5023800" y="2580928"/>
            <a:ext cx="2520000" cy="0"/>
          </a:xfrm>
          <a:prstGeom prst="straightConnector1">
            <a:avLst/>
          </a:prstGeom>
          <a:noFill/>
          <a:ln w="38100" cap="flat" cmpd="sng" algn="ctr">
            <a:solidFill>
              <a:srgbClr val="1A00DE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7676857-00FE-EE40-A313-30F5981EE69A}"/>
              </a:ext>
            </a:extLst>
          </p:cNvPr>
          <p:cNvSpPr txBox="1"/>
          <p:nvPr/>
        </p:nvSpPr>
        <p:spPr>
          <a:xfrm>
            <a:off x="5751615" y="2251017"/>
            <a:ext cx="870751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RESTful </a:t>
            </a:r>
            <a:r>
              <a:rPr lang="en-US" altLang="ko-KR" sz="1143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API</a:t>
            </a:r>
            <a:endParaRPr lang="ko-KR" altLang="en-US" sz="1143" b="0" dirty="0">
              <a:solidFill>
                <a:prstClr val="black"/>
              </a:solidFill>
              <a:latin typeface="Calibri"/>
              <a:ea typeface="맑은 고딕" panose="020B0503020000020004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9A12CEF-0F27-A94B-B0C6-BF0008E3F0D7}"/>
              </a:ext>
            </a:extLst>
          </p:cNvPr>
          <p:cNvSpPr txBox="1"/>
          <p:nvPr/>
        </p:nvSpPr>
        <p:spPr>
          <a:xfrm>
            <a:off x="5209253" y="2599787"/>
            <a:ext cx="2107978" cy="97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1.</a:t>
            </a:r>
            <a:r>
              <a:rPr lang="ko-KR" altLang="en-US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 </a:t>
            </a: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Android AE Register Request</a:t>
            </a:r>
          </a:p>
          <a:p>
            <a:pPr algn="l"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2. </a:t>
            </a:r>
          </a:p>
          <a:p>
            <a:pPr algn="l"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    - CO2 </a:t>
            </a:r>
            <a:r>
              <a:rPr lang="ko-KR" altLang="en-US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조회</a:t>
            </a:r>
            <a:endParaRPr lang="en-US" altLang="ko-KR" sz="1143" b="0" dirty="0">
              <a:solidFill>
                <a:prstClr val="black"/>
              </a:solidFill>
              <a:latin typeface="Calibri"/>
              <a:ea typeface="맑은 고딕" panose="020B0503020000020004" pitchFamily="34" charset="-127"/>
            </a:endParaRPr>
          </a:p>
          <a:p>
            <a:pPr algn="l"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    - </a:t>
            </a:r>
            <a:r>
              <a:rPr lang="ko-KR" altLang="en-US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제어 요청</a:t>
            </a:r>
            <a:endParaRPr lang="en-US" altLang="ko-KR" sz="1143" b="0" dirty="0">
              <a:solidFill>
                <a:prstClr val="black"/>
              </a:solidFill>
              <a:latin typeface="Calibri"/>
              <a:ea typeface="맑은 고딕" panose="020B0503020000020004" pitchFamily="34" charset="-127"/>
            </a:endParaRPr>
          </a:p>
          <a:p>
            <a:pPr algn="l"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    - MQTT Subscription Request</a:t>
            </a:r>
            <a:endParaRPr lang="ko-KR" altLang="en-US" sz="1143" b="0" dirty="0">
              <a:solidFill>
                <a:prstClr val="black"/>
              </a:solidFill>
              <a:latin typeface="Calibri"/>
              <a:ea typeface="맑은 고딕" panose="020B05030200000200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5C54005-A5FA-9640-899E-ADB037019CC6}"/>
              </a:ext>
            </a:extLst>
          </p:cNvPr>
          <p:cNvSpPr txBox="1"/>
          <p:nvPr/>
        </p:nvSpPr>
        <p:spPr>
          <a:xfrm>
            <a:off x="5209253" y="5343884"/>
            <a:ext cx="2182147" cy="61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1.</a:t>
            </a:r>
            <a:r>
              <a:rPr lang="ko-KR" altLang="en-US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 </a:t>
            </a: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MQTT client subscribe request </a:t>
            </a:r>
            <a:b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</a:br>
            <a:r>
              <a:rPr lang="ko-KR" altLang="en-US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    </a:t>
            </a: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&amp; Notification Listen</a:t>
            </a:r>
          </a:p>
          <a:p>
            <a:pPr algn="l"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2.</a:t>
            </a:r>
            <a:r>
              <a:rPr lang="ko-KR" altLang="en-US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 </a:t>
            </a: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MQTT publish</a:t>
            </a:r>
            <a:endParaRPr lang="ko-KR" altLang="en-US" sz="1143" b="0" dirty="0">
              <a:solidFill>
                <a:prstClr val="black"/>
              </a:solidFill>
              <a:latin typeface="Calibri"/>
              <a:ea typeface="맑은 고딕" panose="020B0503020000020004" pitchFamily="34" charset="-127"/>
            </a:endParaRP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BEF82D3-0D4B-D042-B25C-D41607804D16}"/>
              </a:ext>
            </a:extLst>
          </p:cNvPr>
          <p:cNvCxnSpPr/>
          <p:nvPr/>
        </p:nvCxnSpPr>
        <p:spPr>
          <a:xfrm flipH="1">
            <a:off x="5029200" y="5324128"/>
            <a:ext cx="252000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1F51860-85A6-814F-8166-ABE9E1C35A02}"/>
              </a:ext>
            </a:extLst>
          </p:cNvPr>
          <p:cNvSpPr/>
          <p:nvPr/>
        </p:nvSpPr>
        <p:spPr>
          <a:xfrm>
            <a:off x="7778955" y="2797800"/>
            <a:ext cx="933024" cy="174930"/>
          </a:xfrm>
          <a:prstGeom prst="rect">
            <a:avLst/>
          </a:prstGeom>
          <a:noFill/>
          <a:ln w="38100" cap="flat" cmpd="sng" algn="ctr">
            <a:solidFill>
              <a:srgbClr val="1A00D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4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10BF0C6-FB4C-074E-AABF-5691AC8AE997}"/>
              </a:ext>
            </a:extLst>
          </p:cNvPr>
          <p:cNvSpPr/>
          <p:nvPr/>
        </p:nvSpPr>
        <p:spPr>
          <a:xfrm>
            <a:off x="7778955" y="5295662"/>
            <a:ext cx="861462" cy="197630"/>
          </a:xfrm>
          <a:prstGeom prst="rect">
            <a:avLst/>
          </a:prstGeom>
          <a:noFill/>
          <a:ln w="38100" cap="flat" cmpd="sng" algn="ctr">
            <a:solidFill>
              <a:srgbClr val="1A00D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4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AE40A75-7664-2740-9A42-4FFEFD866DDA}"/>
              </a:ext>
            </a:extLst>
          </p:cNvPr>
          <p:cNvSpPr/>
          <p:nvPr/>
        </p:nvSpPr>
        <p:spPr>
          <a:xfrm>
            <a:off x="8775589" y="5295662"/>
            <a:ext cx="826936" cy="197630"/>
          </a:xfrm>
          <a:prstGeom prst="rect">
            <a:avLst/>
          </a:prstGeom>
          <a:noFill/>
          <a:ln w="38100" cap="flat" cmpd="sng" algn="ctr">
            <a:solidFill>
              <a:srgbClr val="1A00D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4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F6ECC89-9C44-0C46-904E-2659648F3D0B}"/>
              </a:ext>
            </a:extLst>
          </p:cNvPr>
          <p:cNvSpPr/>
          <p:nvPr/>
        </p:nvSpPr>
        <p:spPr>
          <a:xfrm>
            <a:off x="8775589" y="2797800"/>
            <a:ext cx="933024" cy="1749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4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962DDEB-F82A-5449-B488-E4908D82127C}"/>
              </a:ext>
            </a:extLst>
          </p:cNvPr>
          <p:cNvSpPr txBox="1"/>
          <p:nvPr/>
        </p:nvSpPr>
        <p:spPr>
          <a:xfrm>
            <a:off x="5715000" y="5019328"/>
            <a:ext cx="784189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MQTT API</a:t>
            </a:r>
            <a:endParaRPr lang="ko-KR" altLang="en-US" sz="1143" b="0" dirty="0">
              <a:solidFill>
                <a:prstClr val="black"/>
              </a:solidFill>
              <a:latin typeface="Calibri"/>
              <a:ea typeface="맑은 고딕" panose="020B0503020000020004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D591266C-5A70-9546-9022-974127E446B5}"/>
              </a:ext>
            </a:extLst>
          </p:cNvPr>
          <p:cNvSpPr/>
          <p:nvPr/>
        </p:nvSpPr>
        <p:spPr>
          <a:xfrm>
            <a:off x="3934514" y="4779914"/>
            <a:ext cx="1094686" cy="512865"/>
          </a:xfrm>
          <a:prstGeom prst="roundRect">
            <a:avLst/>
          </a:prstGeom>
          <a:solidFill>
            <a:srgbClr val="4F81BD"/>
          </a:solidFill>
          <a:ln w="28575" cap="flat" cmpd="tri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MQTT </a:t>
            </a:r>
          </a:p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Req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Topic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3" name="모서리가 둥근 직사각형 142">
            <a:extLst>
              <a:ext uri="{FF2B5EF4-FFF2-40B4-BE49-F238E27FC236}">
                <a16:creationId xmlns:a16="http://schemas.microsoft.com/office/drawing/2014/main" id="{0A6E3A83-A414-7E4E-B795-9B3054CF0FB7}"/>
              </a:ext>
            </a:extLst>
          </p:cNvPr>
          <p:cNvSpPr/>
          <p:nvPr/>
        </p:nvSpPr>
        <p:spPr>
          <a:xfrm>
            <a:off x="3934514" y="5432981"/>
            <a:ext cx="1094686" cy="512865"/>
          </a:xfrm>
          <a:prstGeom prst="roundRect">
            <a:avLst/>
          </a:prstGeom>
          <a:solidFill>
            <a:srgbClr val="4F81BD"/>
          </a:solidFill>
          <a:ln w="28575" cap="flat" cmpd="tri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MQTT</a:t>
            </a:r>
          </a:p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Resp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Topic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44" name="꺾인 연결선 50">
            <a:extLst>
              <a:ext uri="{FF2B5EF4-FFF2-40B4-BE49-F238E27FC236}">
                <a16:creationId xmlns:a16="http://schemas.microsoft.com/office/drawing/2014/main" id="{F1BC6560-3679-E04C-BFFB-48D486849632}"/>
              </a:ext>
            </a:extLst>
          </p:cNvPr>
          <p:cNvCxnSpPr>
            <a:cxnSpLocks/>
            <a:endCxn id="142" idx="1"/>
          </p:cNvCxnSpPr>
          <p:nvPr/>
        </p:nvCxnSpPr>
        <p:spPr>
          <a:xfrm rot="16200000" flipH="1">
            <a:off x="3629344" y="4731176"/>
            <a:ext cx="457941" cy="152400"/>
          </a:xfrm>
          <a:prstGeom prst="bentConnector2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꺾인 연결선 55">
            <a:extLst>
              <a:ext uri="{FF2B5EF4-FFF2-40B4-BE49-F238E27FC236}">
                <a16:creationId xmlns:a16="http://schemas.microsoft.com/office/drawing/2014/main" id="{14916E2D-DAAE-9E4D-B737-143F2ABC7A16}"/>
              </a:ext>
            </a:extLst>
          </p:cNvPr>
          <p:cNvCxnSpPr>
            <a:cxnSpLocks/>
            <a:stCxn id="143" idx="1"/>
          </p:cNvCxnSpPr>
          <p:nvPr/>
        </p:nvCxnSpPr>
        <p:spPr>
          <a:xfrm rot="10800000">
            <a:off x="3401114" y="4578406"/>
            <a:ext cx="533400" cy="1111009"/>
          </a:xfrm>
          <a:prstGeom prst="bentConnector2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6" name="꺾인 연결선 58">
            <a:extLst>
              <a:ext uri="{FF2B5EF4-FFF2-40B4-BE49-F238E27FC236}">
                <a16:creationId xmlns:a16="http://schemas.microsoft.com/office/drawing/2014/main" id="{5D42EE37-9E18-7F44-B41A-DEC40E864B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82715" y="3623523"/>
            <a:ext cx="713712" cy="124"/>
          </a:xfrm>
          <a:prstGeom prst="bentConnector3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pic>
        <p:nvPicPr>
          <p:cNvPr id="147" name="그림 146">
            <a:extLst>
              <a:ext uri="{FF2B5EF4-FFF2-40B4-BE49-F238E27FC236}">
                <a16:creationId xmlns:a16="http://schemas.microsoft.com/office/drawing/2014/main" id="{92B2829F-62EB-7E49-A5DB-DF6F30933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24" y="3515018"/>
            <a:ext cx="661432" cy="1002816"/>
          </a:xfrm>
          <a:prstGeom prst="rect">
            <a:avLst/>
          </a:prstGeom>
        </p:spPr>
      </p:pic>
      <p:sp>
        <p:nvSpPr>
          <p:cNvPr id="148" name="TextBox 63">
            <a:extLst>
              <a:ext uri="{FF2B5EF4-FFF2-40B4-BE49-F238E27FC236}">
                <a16:creationId xmlns:a16="http://schemas.microsoft.com/office/drawing/2014/main" id="{73D484EF-65E5-D14D-8C22-8604B43FE150}"/>
              </a:ext>
            </a:extLst>
          </p:cNvPr>
          <p:cNvSpPr txBox="1"/>
          <p:nvPr/>
        </p:nvSpPr>
        <p:spPr>
          <a:xfrm>
            <a:off x="464751" y="4485928"/>
            <a:ext cx="167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9pPr>
          </a:lstStyle>
          <a:p>
            <a:pPr defTabSz="580827" latinLnBrk="1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34" charset="-127"/>
                <a:cs typeface="Arial" panose="020B0604020202020204" pitchFamily="34" charset="0"/>
              </a:rPr>
              <a:t>&amp;CUBE: Thyme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49" name="꺾인 연결선 70">
            <a:extLst>
              <a:ext uri="{FF2B5EF4-FFF2-40B4-BE49-F238E27FC236}">
                <a16:creationId xmlns:a16="http://schemas.microsoft.com/office/drawing/2014/main" id="{C9306EC2-709B-D54E-9B12-B9C2ED3873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54714" y="2123728"/>
            <a:ext cx="1613895" cy="1276748"/>
          </a:xfrm>
          <a:prstGeom prst="bentConnector3">
            <a:avLst>
              <a:gd name="adj1" fmla="val 99104"/>
            </a:avLst>
          </a:prstGeom>
          <a:noFill/>
          <a:ln w="28575" cap="flat" cmpd="sng" algn="ctr">
            <a:solidFill>
              <a:srgbClr val="140AF4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47B815B4-52FE-6549-B754-19EA361C2201}"/>
              </a:ext>
            </a:extLst>
          </p:cNvPr>
          <p:cNvSpPr txBox="1"/>
          <p:nvPr/>
        </p:nvSpPr>
        <p:spPr>
          <a:xfrm>
            <a:off x="1367130" y="2922313"/>
            <a:ext cx="942886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srgbClr val="FF0000"/>
                </a:solidFill>
                <a:latin typeface="Calibri"/>
                <a:ea typeface="맑은 고딕" panose="020B0503020000020004" pitchFamily="34" charset="-127"/>
              </a:rPr>
              <a:t>Control</a:t>
            </a:r>
            <a:r>
              <a:rPr lang="ko-KR" altLang="en-US" sz="1143" b="0" dirty="0">
                <a:solidFill>
                  <a:srgbClr val="FF0000"/>
                </a:solidFill>
                <a:latin typeface="Calibri"/>
                <a:ea typeface="맑은 고딕" panose="020B0503020000020004" pitchFamily="34" charset="-127"/>
              </a:rPr>
              <a:t> </a:t>
            </a:r>
            <a:r>
              <a:rPr lang="en-US" altLang="ko-KR" sz="1143" b="0" dirty="0">
                <a:solidFill>
                  <a:srgbClr val="FF0000"/>
                </a:solidFill>
                <a:latin typeface="Calibri"/>
                <a:ea typeface="맑은 고딕" panose="020B0503020000020004" pitchFamily="34" charset="-127"/>
              </a:rPr>
              <a:t>Data</a:t>
            </a:r>
            <a:endParaRPr lang="ko-KR" altLang="en-US" sz="1143" b="0" dirty="0">
              <a:solidFill>
                <a:srgbClr val="FF0000"/>
              </a:solidFill>
              <a:latin typeface="Calibri"/>
              <a:ea typeface="맑은 고딕" panose="020B0503020000020004" pitchFamily="34" charset="-127"/>
            </a:endParaRPr>
          </a:p>
        </p:txBody>
      </p:sp>
      <p:sp>
        <p:nvSpPr>
          <p:cNvPr id="151" name="TextBox 63">
            <a:extLst>
              <a:ext uri="{FF2B5EF4-FFF2-40B4-BE49-F238E27FC236}">
                <a16:creationId xmlns:a16="http://schemas.microsoft.com/office/drawing/2014/main" id="{7599CD1F-0BE9-2742-B460-1C862D5ED64D}"/>
              </a:ext>
            </a:extLst>
          </p:cNvPr>
          <p:cNvSpPr txBox="1"/>
          <p:nvPr/>
        </p:nvSpPr>
        <p:spPr>
          <a:xfrm>
            <a:off x="178066" y="6195922"/>
            <a:ext cx="1003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9pPr>
          </a:lstStyle>
          <a:p>
            <a:pPr defTabSz="580827" latinLnBrk="1"/>
            <a:r>
              <a:rPr lang="en-US" altLang="ko-KR" sz="11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Co2 </a:t>
            </a:r>
            <a:r>
              <a:rPr lang="ko-KR" altLang="en-US" sz="11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센서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EE27EA3-5986-024B-9A44-5615B2647788}"/>
              </a:ext>
            </a:extLst>
          </p:cNvPr>
          <p:cNvSpPr/>
          <p:nvPr/>
        </p:nvSpPr>
        <p:spPr>
          <a:xfrm>
            <a:off x="1539448" y="5634352"/>
            <a:ext cx="594152" cy="45238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4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955A87E4-5E8B-464A-B831-1924ADB79D4E}"/>
              </a:ext>
            </a:extLst>
          </p:cNvPr>
          <p:cNvSpPr>
            <a:spLocks noChangeAspect="1"/>
          </p:cNvSpPr>
          <p:nvPr/>
        </p:nvSpPr>
        <p:spPr>
          <a:xfrm>
            <a:off x="1676400" y="5781328"/>
            <a:ext cx="142423" cy="144000"/>
          </a:xfrm>
          <a:prstGeom prst="ellipse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4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4" name="TextBox 63">
            <a:extLst>
              <a:ext uri="{FF2B5EF4-FFF2-40B4-BE49-F238E27FC236}">
                <a16:creationId xmlns:a16="http://schemas.microsoft.com/office/drawing/2014/main" id="{40486DF7-2791-7044-8BE5-8D34C7FD494A}"/>
              </a:ext>
            </a:extLst>
          </p:cNvPr>
          <p:cNvSpPr txBox="1"/>
          <p:nvPr/>
        </p:nvSpPr>
        <p:spPr>
          <a:xfrm>
            <a:off x="1576149" y="6191307"/>
            <a:ext cx="594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sz="3200" b="1" kern="1200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+mn-cs"/>
              </a:defRPr>
            </a:lvl9pPr>
          </a:lstStyle>
          <a:p>
            <a:pPr defTabSz="580827" latinLnBrk="1"/>
            <a:r>
              <a:rPr lang="en-US" altLang="ko-KR" sz="11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LED</a:t>
            </a:r>
            <a:endParaRPr lang="ko-KR" altLang="en-US" sz="1100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D471F7EF-E22B-754E-819D-DC00E6829550}"/>
              </a:ext>
            </a:extLst>
          </p:cNvPr>
          <p:cNvGrpSpPr/>
          <p:nvPr/>
        </p:nvGrpSpPr>
        <p:grpSpPr>
          <a:xfrm>
            <a:off x="450293" y="5603286"/>
            <a:ext cx="515816" cy="512418"/>
            <a:chOff x="1598270" y="4862571"/>
            <a:chExt cx="515816" cy="512418"/>
          </a:xfrm>
        </p:grpSpPr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67E1B92-1E29-F049-B377-5C967844F40C}"/>
                </a:ext>
              </a:extLst>
            </p:cNvPr>
            <p:cNvSpPr/>
            <p:nvPr/>
          </p:nvSpPr>
          <p:spPr>
            <a:xfrm>
              <a:off x="1598270" y="4862571"/>
              <a:ext cx="515816" cy="512418"/>
            </a:xfrm>
            <a:prstGeom prst="ellipse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127979B-A9AC-6745-B9D3-CE49DD213E06}"/>
                </a:ext>
              </a:extLst>
            </p:cNvPr>
            <p:cNvSpPr/>
            <p:nvPr/>
          </p:nvSpPr>
          <p:spPr>
            <a:xfrm>
              <a:off x="1699989" y="5053621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FC43896-7581-2A4E-A296-3EB453E3CF6F}"/>
                </a:ext>
              </a:extLst>
            </p:cNvPr>
            <p:cNvSpPr/>
            <p:nvPr/>
          </p:nvSpPr>
          <p:spPr>
            <a:xfrm>
              <a:off x="1852389" y="5039769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D64475CB-1D31-BC41-8824-6837D8069D7A}"/>
                </a:ext>
              </a:extLst>
            </p:cNvPr>
            <p:cNvSpPr/>
            <p:nvPr/>
          </p:nvSpPr>
          <p:spPr>
            <a:xfrm>
              <a:off x="1871787" y="5192169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49811D77-4CC8-EC4C-B110-7852F6DCDC07}"/>
                </a:ext>
              </a:extLst>
            </p:cNvPr>
            <p:cNvSpPr/>
            <p:nvPr/>
          </p:nvSpPr>
          <p:spPr>
            <a:xfrm>
              <a:off x="1672281" y="5192169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E7B4D582-4C59-7F4A-9B95-3C7E8414474D}"/>
                </a:ext>
              </a:extLst>
            </p:cNvPr>
            <p:cNvSpPr/>
            <p:nvPr/>
          </p:nvSpPr>
          <p:spPr>
            <a:xfrm>
              <a:off x="1788663" y="5125668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D9C49A79-ED96-644A-B2AB-F0AC7C6089D2}"/>
                </a:ext>
              </a:extLst>
            </p:cNvPr>
            <p:cNvSpPr/>
            <p:nvPr/>
          </p:nvSpPr>
          <p:spPr>
            <a:xfrm>
              <a:off x="1805289" y="5225419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A23CDD7-9B70-5C41-9F1E-601CE68FC4B7}"/>
                </a:ext>
              </a:extLst>
            </p:cNvPr>
            <p:cNvSpPr/>
            <p:nvPr/>
          </p:nvSpPr>
          <p:spPr>
            <a:xfrm>
              <a:off x="1788659" y="4942789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00BCA80-F141-794B-98F7-57A6BACD0C9C}"/>
                </a:ext>
              </a:extLst>
            </p:cNvPr>
            <p:cNvSpPr/>
            <p:nvPr/>
          </p:nvSpPr>
          <p:spPr>
            <a:xfrm>
              <a:off x="1738784" y="5242044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FC7366D-57AC-1C47-B8F4-955EA934039D}"/>
                </a:ext>
              </a:extLst>
            </p:cNvPr>
            <p:cNvSpPr/>
            <p:nvPr/>
          </p:nvSpPr>
          <p:spPr>
            <a:xfrm>
              <a:off x="1971539" y="5109044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9B1416EF-7A79-B346-9A95-76515350580A}"/>
                </a:ext>
              </a:extLst>
            </p:cNvPr>
            <p:cNvSpPr/>
            <p:nvPr/>
          </p:nvSpPr>
          <p:spPr>
            <a:xfrm>
              <a:off x="1622406" y="5125667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AE1006AB-2C42-6540-9E5F-6F885CC9E92A}"/>
                </a:ext>
              </a:extLst>
            </p:cNvPr>
            <p:cNvSpPr/>
            <p:nvPr/>
          </p:nvSpPr>
          <p:spPr>
            <a:xfrm>
              <a:off x="1954915" y="5142294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3A1CA1A1-26BE-3744-9984-6AFB373896F5}"/>
                </a:ext>
              </a:extLst>
            </p:cNvPr>
            <p:cNvSpPr/>
            <p:nvPr/>
          </p:nvSpPr>
          <p:spPr>
            <a:xfrm>
              <a:off x="1672281" y="4959415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4ADB1A47-3AE5-2F4C-94CF-27EF6A5225C7}"/>
                </a:ext>
              </a:extLst>
            </p:cNvPr>
            <p:cNvSpPr/>
            <p:nvPr/>
          </p:nvSpPr>
          <p:spPr>
            <a:xfrm>
              <a:off x="1888410" y="4942790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44EDD93-DE4B-F348-9E63-2AAC2283A92A}"/>
                </a:ext>
              </a:extLst>
            </p:cNvPr>
            <p:cNvSpPr/>
            <p:nvPr/>
          </p:nvSpPr>
          <p:spPr>
            <a:xfrm>
              <a:off x="1954913" y="5042543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C0D83E4-CDE0-3B49-9357-E11D8BD3495F}"/>
                </a:ext>
              </a:extLst>
            </p:cNvPr>
            <p:cNvSpPr/>
            <p:nvPr/>
          </p:nvSpPr>
          <p:spPr>
            <a:xfrm>
              <a:off x="1622404" y="5059167"/>
              <a:ext cx="72000" cy="72000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580827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4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63A7DB48-6B7C-3B42-B6F5-21E5E894E11A}"/>
              </a:ext>
            </a:extLst>
          </p:cNvPr>
          <p:cNvCxnSpPr>
            <a:cxnSpLocks/>
          </p:cNvCxnSpPr>
          <p:nvPr/>
        </p:nvCxnSpPr>
        <p:spPr>
          <a:xfrm flipH="1">
            <a:off x="741767" y="4710940"/>
            <a:ext cx="324000" cy="871626"/>
          </a:xfrm>
          <a:prstGeom prst="line">
            <a:avLst/>
          </a:prstGeom>
          <a:noFill/>
          <a:ln w="19050" cap="flat" cmpd="sng" algn="ctr">
            <a:solidFill>
              <a:srgbClr val="140AF4"/>
            </a:solidFill>
            <a:prstDash val="dash"/>
          </a:ln>
          <a:effectLst/>
        </p:spPr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2BF2160B-FDA5-D247-A97D-CF5FE42DED76}"/>
              </a:ext>
            </a:extLst>
          </p:cNvPr>
          <p:cNvCxnSpPr>
            <a:cxnSpLocks/>
          </p:cNvCxnSpPr>
          <p:nvPr/>
        </p:nvCxnSpPr>
        <p:spPr>
          <a:xfrm>
            <a:off x="1469965" y="4756350"/>
            <a:ext cx="383288" cy="86192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174" name="꺾인 연결선 70">
            <a:extLst>
              <a:ext uri="{FF2B5EF4-FFF2-40B4-BE49-F238E27FC236}">
                <a16:creationId xmlns:a16="http://schemas.microsoft.com/office/drawing/2014/main" id="{F24FC111-3EC3-0749-8884-C3C9E3D30F08}"/>
              </a:ext>
            </a:extLst>
          </p:cNvPr>
          <p:cNvCxnSpPr>
            <a:cxnSpLocks/>
            <a:stCxn id="175" idx="0"/>
            <a:endCxn id="131" idx="1"/>
          </p:cNvCxnSpPr>
          <p:nvPr/>
        </p:nvCxnSpPr>
        <p:spPr>
          <a:xfrm>
            <a:off x="2190981" y="2285177"/>
            <a:ext cx="661029" cy="2036797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none"/>
          </a:ln>
          <a:effectLst/>
        </p:spPr>
      </p:cxnSp>
      <p:sp>
        <p:nvSpPr>
          <p:cNvPr id="175" name="구름 174">
            <a:extLst>
              <a:ext uri="{FF2B5EF4-FFF2-40B4-BE49-F238E27FC236}">
                <a16:creationId xmlns:a16="http://schemas.microsoft.com/office/drawing/2014/main" id="{F2121F1B-CB17-AB4F-A21E-B62E96ED9FBC}"/>
              </a:ext>
            </a:extLst>
          </p:cNvPr>
          <p:cNvSpPr/>
          <p:nvPr/>
        </p:nvSpPr>
        <p:spPr>
          <a:xfrm>
            <a:off x="795810" y="1879906"/>
            <a:ext cx="1396335" cy="810541"/>
          </a:xfrm>
          <a:prstGeom prst="cloud">
            <a:avLst/>
          </a:prstGeom>
          <a:gradFill flip="none" rotWithShape="1">
            <a:gsLst>
              <a:gs pos="0">
                <a:srgbClr val="4BACC6">
                  <a:lumMod val="20000"/>
                  <a:lumOff val="80000"/>
                  <a:shade val="30000"/>
                  <a:satMod val="115000"/>
                </a:srgbClr>
              </a:gs>
              <a:gs pos="50000">
                <a:srgbClr val="4BACC6">
                  <a:lumMod val="20000"/>
                  <a:lumOff val="80000"/>
                  <a:shade val="67500"/>
                  <a:satMod val="115000"/>
                </a:srgbClr>
              </a:gs>
              <a:gs pos="100000">
                <a:srgbClr val="4BACC6">
                  <a:lumMod val="20000"/>
                  <a:lumOff val="80000"/>
                  <a:shade val="100000"/>
                  <a:satMod val="115000"/>
                </a:srgbClr>
              </a:gs>
            </a:gsLst>
            <a:lin ang="13500000" scaled="1"/>
            <a:tileRect/>
          </a:gra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43" b="0" i="0" u="none" strike="noStrike" kern="0" cap="none" spc="0" normalizeH="0" baseline="0" noProof="0" dirty="0">
                <a:ln>
                  <a:noFill/>
                </a:ln>
                <a:solidFill>
                  <a:srgbClr val="140AF4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Internet</a:t>
            </a:r>
            <a:endParaRPr kumimoji="1" lang="ko-KR" altLang="en-US" sz="1143" b="0" i="0" u="none" strike="noStrike" kern="0" cap="none" spc="0" normalizeH="0" baseline="0" noProof="0" dirty="0">
              <a:ln>
                <a:noFill/>
              </a:ln>
              <a:solidFill>
                <a:srgbClr val="140AF4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1975F65-18A1-0941-A4D4-781234DBE1F3}"/>
              </a:ext>
            </a:extLst>
          </p:cNvPr>
          <p:cNvSpPr txBox="1"/>
          <p:nvPr/>
        </p:nvSpPr>
        <p:spPr>
          <a:xfrm>
            <a:off x="228600" y="2922313"/>
            <a:ext cx="901209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0827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143" b="0" dirty="0">
                <a:solidFill>
                  <a:srgbClr val="140AF4"/>
                </a:solidFill>
                <a:latin typeface="Calibri"/>
                <a:ea typeface="맑은 고딕" panose="020B0503020000020004" pitchFamily="34" charset="-127"/>
              </a:rPr>
              <a:t>Sensor Data</a:t>
            </a: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869D0F6B-0A0A-AF4C-B383-D64293C22286}"/>
              </a:ext>
            </a:extLst>
          </p:cNvPr>
          <p:cNvSpPr>
            <a:spLocks noChangeAspect="1"/>
          </p:cNvSpPr>
          <p:nvPr/>
        </p:nvSpPr>
        <p:spPr>
          <a:xfrm>
            <a:off x="1905000" y="5781328"/>
            <a:ext cx="142423" cy="144000"/>
          </a:xfrm>
          <a:prstGeom prst="ellipse">
            <a:avLst/>
          </a:prstGeom>
          <a:solidFill>
            <a:srgbClr val="140AF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5808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4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76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Temp\Capture\Screenshot_14748125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" y="1448355"/>
            <a:ext cx="1440000" cy="2559999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App Running</a:t>
            </a:r>
            <a:endParaRPr lang="ko-KR" altLang="en-US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4</a:t>
            </a:r>
            <a:r>
              <a:rPr lang="en-GB" altLang="ko-KR"/>
              <a:t>	</a:t>
            </a:r>
            <a:r>
              <a:rPr lang="ko-KR" altLang="en-US"/>
              <a:t>개방형 </a:t>
            </a:r>
            <a:r>
              <a:rPr lang="en-US" altLang="ko-KR" dirty="0" err="1"/>
              <a:t>IoT</a:t>
            </a:r>
            <a:r>
              <a:rPr lang="en-US" altLang="ko-KR" dirty="0"/>
              <a:t> Platform </a:t>
            </a:r>
            <a:r>
              <a:rPr lang="ko-KR" altLang="en-US" dirty="0"/>
              <a:t>연동 </a:t>
            </a:r>
            <a:r>
              <a:rPr lang="en-US" altLang="ko-KR" dirty="0"/>
              <a:t>App Review</a:t>
            </a:r>
            <a:endParaRPr lang="ko-KR" altLang="en-US" dirty="0"/>
          </a:p>
        </p:txBody>
      </p:sp>
      <p:sp>
        <p:nvSpPr>
          <p:cNvPr id="5" name="아래쪽 화살표 4"/>
          <p:cNvSpPr/>
          <p:nvPr/>
        </p:nvSpPr>
        <p:spPr bwMode="auto">
          <a:xfrm rot="16200000">
            <a:off x="1894290" y="2540600"/>
            <a:ext cx="412811" cy="468000"/>
          </a:xfrm>
          <a:prstGeom prst="downArrow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7" name="아래쪽 화살표 16"/>
          <p:cNvSpPr/>
          <p:nvPr/>
        </p:nvSpPr>
        <p:spPr bwMode="auto">
          <a:xfrm rot="2362439">
            <a:off x="8861697" y="4188625"/>
            <a:ext cx="418964" cy="563246"/>
          </a:xfrm>
          <a:prstGeom prst="downArrow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8" name="아래쪽 화살표 17"/>
          <p:cNvSpPr/>
          <p:nvPr/>
        </p:nvSpPr>
        <p:spPr bwMode="auto">
          <a:xfrm rot="18789744">
            <a:off x="1655185" y="4359749"/>
            <a:ext cx="492440" cy="648072"/>
          </a:xfrm>
          <a:prstGeom prst="downArrow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 bwMode="auto">
          <a:xfrm>
            <a:off x="236664" y="1238100"/>
            <a:ext cx="1692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ts val="500"/>
              </a:lnSpc>
            </a:pPr>
            <a:r>
              <a:rPr lang="ko-KR" altLang="en-US"/>
              <a:t>초기 화면</a:t>
            </a:r>
            <a:endParaRPr lang="en-US" altLang="ko-KR"/>
          </a:p>
        </p:txBody>
      </p:sp>
      <p:sp>
        <p:nvSpPr>
          <p:cNvPr id="23" name="내용 개체 틀 2"/>
          <p:cNvSpPr txBox="1">
            <a:spLocks/>
          </p:cNvSpPr>
          <p:nvPr/>
        </p:nvSpPr>
        <p:spPr bwMode="auto">
          <a:xfrm>
            <a:off x="4182384" y="1238100"/>
            <a:ext cx="1692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ts val="500"/>
              </a:lnSpc>
            </a:pPr>
            <a:r>
              <a:rPr lang="en-US" altLang="ko-KR"/>
              <a:t>Gree LED On</a:t>
            </a:r>
            <a:endParaRPr lang="en-US" altLang="ko-KR" dirty="0"/>
          </a:p>
        </p:txBody>
      </p:sp>
      <p:sp>
        <p:nvSpPr>
          <p:cNvPr id="24" name="내용 개체 틀 2"/>
          <p:cNvSpPr txBox="1">
            <a:spLocks/>
          </p:cNvSpPr>
          <p:nvPr/>
        </p:nvSpPr>
        <p:spPr bwMode="auto">
          <a:xfrm>
            <a:off x="2263436" y="1238100"/>
            <a:ext cx="1692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ts val="500"/>
              </a:lnSpc>
            </a:pPr>
            <a:r>
              <a:rPr lang="en-US" altLang="ko-KR"/>
              <a:t>CO2 </a:t>
            </a:r>
            <a:r>
              <a:rPr lang="ko-KR" altLang="en-US"/>
              <a:t>조회</a:t>
            </a:r>
            <a:endParaRPr lang="en-US" altLang="ko-KR" dirty="0"/>
          </a:p>
        </p:txBody>
      </p:sp>
      <p:sp>
        <p:nvSpPr>
          <p:cNvPr id="29" name="직사각형 28"/>
          <p:cNvSpPr/>
          <p:nvPr/>
        </p:nvSpPr>
        <p:spPr bwMode="auto">
          <a:xfrm>
            <a:off x="442352" y="1848114"/>
            <a:ext cx="681340" cy="21640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 bwMode="auto">
          <a:xfrm>
            <a:off x="6117207" y="1216497"/>
            <a:ext cx="1692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ts val="500"/>
              </a:lnSpc>
            </a:pPr>
            <a:r>
              <a:rPr lang="en-US" altLang="ko-KR"/>
              <a:t>Blue LED On</a:t>
            </a:r>
            <a:endParaRPr lang="en-US" altLang="ko-KR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 bwMode="auto">
          <a:xfrm>
            <a:off x="8041423" y="1201098"/>
            <a:ext cx="1692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ts val="500"/>
              </a:lnSpc>
            </a:pPr>
            <a:r>
              <a:rPr lang="en-US" altLang="ko-KR"/>
              <a:t>Green LED Off</a:t>
            </a:r>
            <a:endParaRPr lang="en-US" altLang="ko-KR" dirty="0"/>
          </a:p>
        </p:txBody>
      </p:sp>
      <p:pic>
        <p:nvPicPr>
          <p:cNvPr id="4098" name="Picture 2" descr="C:\Temp\Capture\Screenshot_14748130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39" y="1425367"/>
            <a:ext cx="1440000" cy="256000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Temp\Capture\Screenshot_147481303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016" y="1409292"/>
            <a:ext cx="1440000" cy="2559999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Temp\Capture\Screenshot_147481303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93" y="1379420"/>
            <a:ext cx="1440000" cy="2559999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Temp\Capture\Screenshot_14748130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69" y="1367369"/>
            <a:ext cx="1440000" cy="256000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Temp\Capture\Screenshot_147481304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8" y="4271952"/>
            <a:ext cx="1440000" cy="2559999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Temp\Capture\Screenshot_147481304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28" y="4248707"/>
            <a:ext cx="1440000" cy="2559999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내용 개체 틀 2"/>
          <p:cNvSpPr txBox="1">
            <a:spLocks/>
          </p:cNvSpPr>
          <p:nvPr/>
        </p:nvSpPr>
        <p:spPr bwMode="auto">
          <a:xfrm>
            <a:off x="7041232" y="4066524"/>
            <a:ext cx="1692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ts val="500"/>
              </a:lnSpc>
            </a:pPr>
            <a:r>
              <a:rPr lang="en-US" altLang="ko-KR"/>
              <a:t>Blue LED Off</a:t>
            </a:r>
            <a:endParaRPr lang="en-US" altLang="ko-KR" dirty="0"/>
          </a:p>
        </p:txBody>
      </p:sp>
      <p:sp>
        <p:nvSpPr>
          <p:cNvPr id="35" name="아래쪽 화살표 34"/>
          <p:cNvSpPr/>
          <p:nvPr/>
        </p:nvSpPr>
        <p:spPr bwMode="auto">
          <a:xfrm rot="16200000">
            <a:off x="3864522" y="2559836"/>
            <a:ext cx="412811" cy="468000"/>
          </a:xfrm>
          <a:prstGeom prst="downArrow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36" name="아래쪽 화살표 35"/>
          <p:cNvSpPr/>
          <p:nvPr/>
        </p:nvSpPr>
        <p:spPr bwMode="auto">
          <a:xfrm rot="16200000">
            <a:off x="5798166" y="2415820"/>
            <a:ext cx="412811" cy="468000"/>
          </a:xfrm>
          <a:prstGeom prst="downArrow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37" name="아래쪽 화살표 36"/>
          <p:cNvSpPr/>
          <p:nvPr/>
        </p:nvSpPr>
        <p:spPr bwMode="auto">
          <a:xfrm rot="16200000">
            <a:off x="7788907" y="2396584"/>
            <a:ext cx="412811" cy="468000"/>
          </a:xfrm>
          <a:prstGeom prst="downArrow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38" name="아래쪽 화살표 37"/>
          <p:cNvSpPr/>
          <p:nvPr/>
        </p:nvSpPr>
        <p:spPr bwMode="auto">
          <a:xfrm rot="16200000">
            <a:off x="5390389" y="4332092"/>
            <a:ext cx="412811" cy="2439717"/>
          </a:xfrm>
          <a:prstGeom prst="downArrow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1163006" y="1848114"/>
            <a:ext cx="576064" cy="21640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2432864" y="2064517"/>
            <a:ext cx="1260000" cy="14400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2409278" y="3565734"/>
            <a:ext cx="619400" cy="1625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076549" y="3554555"/>
            <a:ext cx="563091" cy="14780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6366730" y="3535515"/>
            <a:ext cx="563091" cy="14780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8995131" y="3514870"/>
            <a:ext cx="563091" cy="14780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4376936" y="2053566"/>
            <a:ext cx="1260000" cy="14400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6346724" y="2018560"/>
            <a:ext cx="1260000" cy="14400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8306798" y="2007988"/>
            <a:ext cx="1260000" cy="14400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267828" y="4909612"/>
            <a:ext cx="1260000" cy="14400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424348" y="4890464"/>
            <a:ext cx="1260000" cy="14400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160286" y="4679566"/>
            <a:ext cx="534363" cy="176897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51" name="내용 개체 틀 2"/>
          <p:cNvSpPr txBox="1">
            <a:spLocks/>
          </p:cNvSpPr>
          <p:nvPr/>
        </p:nvSpPr>
        <p:spPr bwMode="auto">
          <a:xfrm>
            <a:off x="2216696" y="4055952"/>
            <a:ext cx="1692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ts val="500"/>
              </a:lnSpc>
            </a:pPr>
            <a:r>
              <a:rPr lang="en-US" altLang="ko-KR"/>
              <a:t>MQTT Co2 </a:t>
            </a:r>
            <a:r>
              <a:rPr lang="ko-KR" altLang="en-US"/>
              <a:t>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25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01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952941"/>
              </p:ext>
            </p:extLst>
          </p:nvPr>
        </p:nvGraphicFramePr>
        <p:xfrm>
          <a:off x="382588" y="1196752"/>
          <a:ext cx="9142412" cy="2761654"/>
        </p:xfrm>
        <a:graphic>
          <a:graphicData uri="http://schemas.openxmlformats.org/drawingml/2006/table">
            <a:tbl>
              <a:tblPr/>
              <a:tblGrid>
                <a:gridCol w="60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</a:rPr>
                        <a:t>Android 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</a:rPr>
                        <a:t>소개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Android Studio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개발 환경 구성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Web View App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실습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개방형 </a:t>
                      </a:r>
                      <a:r>
                        <a:rPr kumimoji="0" lang="en-US" altLang="ko-KR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IoT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 Platform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연동 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App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App Code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Generate APK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9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Internet Permission </a:t>
            </a:r>
            <a:r>
              <a:rPr lang="ko-KR" altLang="en-US" b="1" dirty="0"/>
              <a:t>설정 </a:t>
            </a:r>
            <a:r>
              <a:rPr lang="en-US" altLang="ko-KR" b="1" dirty="0"/>
              <a:t>[ MQTT 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AndroidManifest.xml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9588" y="1844824"/>
            <a:ext cx="9059916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i="1" dirty="0"/>
              <a:t>&lt;?</a:t>
            </a:r>
            <a:r>
              <a:rPr lang="en-US" altLang="ko-KR" sz="1000" dirty="0"/>
              <a:t>xml version="1.0" encoding="utf-8"</a:t>
            </a:r>
            <a:r>
              <a:rPr lang="en-US" altLang="ko-KR" sz="1000" i="1" dirty="0"/>
              <a:t>?&gt;</a:t>
            </a:r>
            <a:br>
              <a:rPr lang="en-US" altLang="ko-KR" sz="1000" i="1" dirty="0"/>
            </a:br>
            <a:r>
              <a:rPr lang="en-US" altLang="ko-KR" sz="1000" dirty="0"/>
              <a:t>&lt;manifest </a:t>
            </a:r>
            <a:r>
              <a:rPr lang="en-US" altLang="ko-KR" sz="1000" dirty="0" err="1"/>
              <a:t>xmlns:android</a:t>
            </a:r>
            <a:r>
              <a:rPr lang="en-US" altLang="ko-KR" sz="1000" dirty="0"/>
              <a:t>="http://schemas.android.com/</a:t>
            </a:r>
            <a:r>
              <a:rPr lang="en-US" altLang="ko-KR" sz="1000" dirty="0" err="1"/>
              <a:t>apk</a:t>
            </a:r>
            <a:r>
              <a:rPr lang="en-US" altLang="ko-KR" sz="1000" dirty="0"/>
              <a:t>/res/android" package="</a:t>
            </a:r>
            <a:r>
              <a:rPr lang="en-US" altLang="ko-KR" sz="1000" dirty="0" err="1"/>
              <a:t>keti.com.mobiusytsampleapp</a:t>
            </a:r>
            <a:r>
              <a:rPr lang="en-US" altLang="ko-KR" sz="1000" dirty="0"/>
              <a:t>" &gt;</a:t>
            </a:r>
          </a:p>
          <a:p>
            <a:pPr lvl="0" algn="l"/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    </a:t>
            </a:r>
            <a:r>
              <a:rPr lang="en-US" altLang="ko-KR" sz="1000" dirty="0">
                <a:solidFill>
                  <a:srgbClr val="FF0000"/>
                </a:solidFill>
              </a:rPr>
              <a:t>&lt;uses-permission </a:t>
            </a:r>
            <a:r>
              <a:rPr lang="en-US" altLang="ko-KR" sz="1000" dirty="0" err="1">
                <a:solidFill>
                  <a:srgbClr val="FF0000"/>
                </a:solidFill>
              </a:rPr>
              <a:t>android:name</a:t>
            </a:r>
            <a:r>
              <a:rPr lang="en-US" altLang="ko-KR" sz="1000" dirty="0">
                <a:solidFill>
                  <a:srgbClr val="FF0000"/>
                </a:solidFill>
              </a:rPr>
              <a:t>="</a:t>
            </a:r>
            <a:r>
              <a:rPr lang="en-US" altLang="ko-KR" sz="1000" dirty="0" err="1">
                <a:solidFill>
                  <a:srgbClr val="FF0000"/>
                </a:solidFill>
              </a:rPr>
              <a:t>android.permission.INTERNET</a:t>
            </a:r>
            <a:r>
              <a:rPr lang="en-US" altLang="ko-KR" sz="1000" dirty="0">
                <a:solidFill>
                  <a:srgbClr val="FF0000"/>
                </a:solidFill>
              </a:rPr>
              <a:t>" /&gt;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>
                <a:solidFill>
                  <a:srgbClr val="FF0000"/>
                </a:solidFill>
              </a:rPr>
              <a:t>    &lt;uses-permission </a:t>
            </a:r>
            <a:r>
              <a:rPr lang="en-US" altLang="ko-KR" sz="1000" dirty="0" err="1">
                <a:solidFill>
                  <a:srgbClr val="FF0000"/>
                </a:solidFill>
              </a:rPr>
              <a:t>android:name</a:t>
            </a:r>
            <a:r>
              <a:rPr lang="en-US" altLang="ko-KR" sz="1000" dirty="0">
                <a:solidFill>
                  <a:srgbClr val="FF0000"/>
                </a:solidFill>
              </a:rPr>
              <a:t>="</a:t>
            </a:r>
            <a:r>
              <a:rPr lang="en-US" altLang="ko-KR" sz="1000" dirty="0" err="1">
                <a:solidFill>
                  <a:srgbClr val="FF0000"/>
                </a:solidFill>
              </a:rPr>
              <a:t>android.permission.WAKE_LOCK</a:t>
            </a:r>
            <a:r>
              <a:rPr lang="en-US" altLang="ko-KR" sz="1000" dirty="0">
                <a:solidFill>
                  <a:srgbClr val="FF0000"/>
                </a:solidFill>
              </a:rPr>
              <a:t>" /&gt;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>
                <a:solidFill>
                  <a:srgbClr val="FF0000"/>
                </a:solidFill>
              </a:rPr>
              <a:t>    &lt;uses-permission </a:t>
            </a:r>
            <a:r>
              <a:rPr lang="en-US" altLang="ko-KR" sz="1000" dirty="0" err="1">
                <a:solidFill>
                  <a:srgbClr val="FF0000"/>
                </a:solidFill>
              </a:rPr>
              <a:t>android:name</a:t>
            </a:r>
            <a:r>
              <a:rPr lang="en-US" altLang="ko-KR" sz="1000" dirty="0">
                <a:solidFill>
                  <a:srgbClr val="FF0000"/>
                </a:solidFill>
              </a:rPr>
              <a:t>="</a:t>
            </a:r>
            <a:r>
              <a:rPr lang="en-US" altLang="ko-KR" sz="1000" dirty="0" err="1">
                <a:solidFill>
                  <a:srgbClr val="FF0000"/>
                </a:solidFill>
              </a:rPr>
              <a:t>android.permission.ACCESS_NETWORK_STATE</a:t>
            </a:r>
            <a:r>
              <a:rPr lang="en-US" altLang="ko-KR" sz="1000" dirty="0">
                <a:solidFill>
                  <a:srgbClr val="FF0000"/>
                </a:solidFill>
              </a:rPr>
              <a:t>" /&gt;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>
                <a:solidFill>
                  <a:srgbClr val="FF0000"/>
                </a:solidFill>
              </a:rPr>
              <a:t>    &lt;uses-permission </a:t>
            </a:r>
            <a:r>
              <a:rPr lang="en-US" altLang="ko-KR" sz="1000" dirty="0" err="1">
                <a:solidFill>
                  <a:srgbClr val="FF0000"/>
                </a:solidFill>
              </a:rPr>
              <a:t>android:name</a:t>
            </a:r>
            <a:r>
              <a:rPr lang="en-US" altLang="ko-KR" sz="1000" dirty="0">
                <a:solidFill>
                  <a:srgbClr val="FF0000"/>
                </a:solidFill>
              </a:rPr>
              <a:t>="</a:t>
            </a:r>
            <a:r>
              <a:rPr lang="en-US" altLang="ko-KR" sz="1000" dirty="0" err="1">
                <a:solidFill>
                  <a:srgbClr val="FF0000"/>
                </a:solidFill>
              </a:rPr>
              <a:t>android.permission.READ_PHONE_STATE</a:t>
            </a:r>
            <a:r>
              <a:rPr lang="en-US" altLang="ko-KR" sz="1000" dirty="0">
                <a:solidFill>
                  <a:srgbClr val="FF0000"/>
                </a:solidFill>
              </a:rPr>
              <a:t>" /&gt;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    &lt;application</a:t>
            </a:r>
            <a:br>
              <a:rPr lang="en-US" altLang="ko-KR" sz="1000" dirty="0"/>
            </a:br>
            <a:r>
              <a:rPr lang="en-US" altLang="ko-KR" sz="1000" dirty="0"/>
              <a:t>        </a:t>
            </a:r>
            <a:r>
              <a:rPr lang="en-US" altLang="ko-KR" sz="1000" dirty="0" err="1"/>
              <a:t>android:allowBackup</a:t>
            </a:r>
            <a:r>
              <a:rPr lang="en-US" altLang="ko-KR" sz="1000" dirty="0"/>
              <a:t>="true"</a:t>
            </a:r>
            <a:br>
              <a:rPr lang="en-US" altLang="ko-KR" sz="1000" dirty="0"/>
            </a:br>
            <a:r>
              <a:rPr lang="en-US" altLang="ko-KR" sz="1000" dirty="0"/>
              <a:t>        </a:t>
            </a:r>
            <a:r>
              <a:rPr lang="en-US" altLang="ko-KR" sz="1000" dirty="0" err="1"/>
              <a:t>android:icon</a:t>
            </a:r>
            <a:r>
              <a:rPr lang="en-US" altLang="ko-KR" sz="1000" dirty="0"/>
              <a:t>="@</a:t>
            </a:r>
            <a:r>
              <a:rPr lang="en-US" altLang="ko-KR" sz="1000" dirty="0" err="1"/>
              <a:t>mipmap</a:t>
            </a:r>
            <a:r>
              <a:rPr lang="en-US" altLang="ko-KR" sz="1000" dirty="0"/>
              <a:t>/</a:t>
            </a:r>
            <a:r>
              <a:rPr lang="en-US" altLang="ko-KR" sz="1000" dirty="0" err="1"/>
              <a:t>ic_launcher</a:t>
            </a:r>
            <a:r>
              <a:rPr lang="en-US" altLang="ko-KR" sz="1000" dirty="0"/>
              <a:t>"</a:t>
            </a:r>
            <a:br>
              <a:rPr lang="en-US" altLang="ko-KR" sz="1000" dirty="0"/>
            </a:br>
            <a:r>
              <a:rPr lang="en-US" altLang="ko-KR" sz="1000" dirty="0"/>
              <a:t>        </a:t>
            </a:r>
            <a:r>
              <a:rPr lang="en-US" altLang="ko-KR" sz="1000" dirty="0" err="1"/>
              <a:t>android:label</a:t>
            </a:r>
            <a:r>
              <a:rPr lang="en-US" altLang="ko-KR" sz="1000" dirty="0"/>
              <a:t>="@string/</a:t>
            </a:r>
            <a:r>
              <a:rPr lang="en-US" altLang="ko-KR" sz="1000" dirty="0" err="1"/>
              <a:t>app_name</a:t>
            </a:r>
            <a:r>
              <a:rPr lang="en-US" altLang="ko-KR" sz="1000" dirty="0"/>
              <a:t>"</a:t>
            </a:r>
            <a:br>
              <a:rPr lang="en-US" altLang="ko-KR" sz="1000" dirty="0"/>
            </a:br>
            <a:r>
              <a:rPr lang="en-US" altLang="ko-KR" sz="1000" dirty="0"/>
              <a:t>        </a:t>
            </a:r>
            <a:r>
              <a:rPr lang="en-US" altLang="ko-KR" sz="1000" dirty="0" err="1"/>
              <a:t>android:supportsRtl</a:t>
            </a:r>
            <a:r>
              <a:rPr lang="en-US" altLang="ko-KR" sz="1000" dirty="0"/>
              <a:t>="true"</a:t>
            </a:r>
            <a:br>
              <a:rPr lang="en-US" altLang="ko-KR" sz="1000" dirty="0"/>
            </a:br>
            <a:r>
              <a:rPr lang="en-US" altLang="ko-KR" sz="1000" dirty="0"/>
              <a:t>        </a:t>
            </a:r>
            <a:r>
              <a:rPr lang="en-US" altLang="ko-KR" sz="1000" dirty="0" err="1"/>
              <a:t>android:theme</a:t>
            </a:r>
            <a:r>
              <a:rPr lang="en-US" altLang="ko-KR" sz="1000" dirty="0"/>
              <a:t>="@style/</a:t>
            </a:r>
            <a:r>
              <a:rPr lang="en-US" altLang="ko-KR" sz="1000" dirty="0" err="1"/>
              <a:t>AppTheme</a:t>
            </a:r>
            <a:r>
              <a:rPr lang="en-US" altLang="ko-KR" sz="1000" dirty="0"/>
              <a:t>" 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>        </a:t>
            </a:r>
            <a:r>
              <a:rPr lang="en-US" altLang="ko-KR" sz="1000" dirty="0">
                <a:solidFill>
                  <a:srgbClr val="FF0000"/>
                </a:solidFill>
              </a:rPr>
              <a:t>android</a:t>
            </a:r>
            <a:r>
              <a:rPr lang="ko-KR" altLang="ko-KR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ko-KR" altLang="ko-KR" sz="10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usesCleartextTraffic</a:t>
            </a:r>
            <a:r>
              <a:rPr lang="ko-KR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ko-KR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r>
              <a:rPr lang="ko-KR" altLang="ko-KR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smtClean="0"/>
              <a:t>&gt;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        &lt;activity </a:t>
            </a:r>
            <a:r>
              <a:rPr lang="en-US" altLang="ko-KR" sz="1000" dirty="0" err="1"/>
              <a:t>android:name</a:t>
            </a:r>
            <a:r>
              <a:rPr lang="en-US" altLang="ko-KR" sz="1000" dirty="0" smtClean="0"/>
              <a:t>="</a:t>
            </a:r>
            <a:r>
              <a:rPr lang="ko-KR" altLang="ko-KR" sz="1000" dirty="0" err="1"/>
              <a:t>kr.re.keti.myapplication</a:t>
            </a:r>
            <a:r>
              <a:rPr lang="en-US" altLang="ko-KR" sz="1000" dirty="0"/>
              <a:t>.</a:t>
            </a:r>
            <a:r>
              <a:rPr lang="en-US" altLang="ko-KR" sz="1000" dirty="0" err="1"/>
              <a:t>MainActivity</a:t>
            </a:r>
            <a:r>
              <a:rPr lang="en-US" altLang="ko-KR" sz="1000" dirty="0"/>
              <a:t>" &gt;</a:t>
            </a:r>
            <a:br>
              <a:rPr lang="en-US" altLang="ko-KR" sz="1000" dirty="0"/>
            </a:br>
            <a:r>
              <a:rPr lang="en-US" altLang="ko-KR" sz="1000" dirty="0"/>
              <a:t>            &lt;intent-filter&gt;</a:t>
            </a:r>
            <a:br>
              <a:rPr lang="en-US" altLang="ko-KR" sz="1000" dirty="0"/>
            </a:br>
            <a:r>
              <a:rPr lang="en-US" altLang="ko-KR" sz="1000" dirty="0"/>
              <a:t>                &lt;action </a:t>
            </a:r>
            <a:r>
              <a:rPr lang="en-US" altLang="ko-KR" sz="1000" dirty="0" err="1"/>
              <a:t>android:name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android.intent.action.MAIN</a:t>
            </a:r>
            <a:r>
              <a:rPr lang="en-US" altLang="ko-KR" sz="1000" dirty="0"/>
              <a:t>" /&gt;</a:t>
            </a:r>
            <a:br>
              <a:rPr lang="en-US" altLang="ko-KR" sz="1000" dirty="0"/>
            </a:br>
            <a:r>
              <a:rPr lang="en-US" altLang="ko-KR" sz="1000" dirty="0"/>
              <a:t>                &lt;category </a:t>
            </a:r>
            <a:r>
              <a:rPr lang="en-US" altLang="ko-KR" sz="1000" dirty="0" err="1"/>
              <a:t>android:name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android.intent.category.LAUNCHER</a:t>
            </a:r>
            <a:r>
              <a:rPr lang="en-US" altLang="ko-KR" sz="1000" dirty="0"/>
              <a:t>" /&gt;</a:t>
            </a:r>
            <a:br>
              <a:rPr lang="en-US" altLang="ko-KR" sz="1000" dirty="0"/>
            </a:br>
            <a:r>
              <a:rPr lang="en-US" altLang="ko-KR" sz="1000" dirty="0"/>
              <a:t>            &lt;/intent-filter&gt;</a:t>
            </a:r>
            <a:br>
              <a:rPr lang="en-US" altLang="ko-KR" sz="1000" dirty="0"/>
            </a:br>
            <a:r>
              <a:rPr lang="en-US" altLang="ko-KR" sz="1000" dirty="0"/>
              <a:t>        &lt;/activity&gt;</a:t>
            </a:r>
            <a:br>
              <a:rPr lang="en-US" altLang="ko-KR" sz="1000" dirty="0"/>
            </a:br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rgbClr val="FF0000"/>
                </a:solidFill>
              </a:rPr>
              <a:t>&lt;service </a:t>
            </a:r>
            <a:r>
              <a:rPr lang="en-US" altLang="ko-KR" sz="1000" dirty="0" err="1">
                <a:solidFill>
                  <a:srgbClr val="FF0000"/>
                </a:solidFill>
              </a:rPr>
              <a:t>android:name</a:t>
            </a:r>
            <a:r>
              <a:rPr lang="en-US" altLang="ko-KR" sz="1000" dirty="0">
                <a:solidFill>
                  <a:srgbClr val="FF0000"/>
                </a:solidFill>
              </a:rPr>
              <a:t>="</a:t>
            </a:r>
            <a:r>
              <a:rPr lang="en-US" altLang="ko-KR" sz="1000" dirty="0" err="1">
                <a:solidFill>
                  <a:srgbClr val="FF0000"/>
                </a:solidFill>
              </a:rPr>
              <a:t>org.eclipse.paho.android.service.MqttService</a:t>
            </a:r>
            <a:r>
              <a:rPr lang="en-US" altLang="ko-KR" sz="1000" dirty="0">
                <a:solidFill>
                  <a:srgbClr val="FF0000"/>
                </a:solidFill>
              </a:rPr>
              <a:t>" /&gt;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/>
              <a:t>    &lt;/application&gt;</a:t>
            </a:r>
            <a:br>
              <a:rPr lang="en-US" altLang="ko-KR" sz="1000" dirty="0"/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&lt;/manifest&gt;</a:t>
            </a:r>
            <a:endParaRPr lang="en-US" altLang="ko-KR" sz="1000" b="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 bwMode="auto">
          <a:xfrm>
            <a:off x="4766354" y="3284984"/>
            <a:ext cx="2490902" cy="720080"/>
          </a:xfrm>
          <a:prstGeom prst="wedgeRoundRectCallout">
            <a:avLst>
              <a:gd name="adj1" fmla="val -107872"/>
              <a:gd name="adj2" fmla="val 7208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solidFill>
                  <a:srgbClr val="00B05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Https</a:t>
            </a:r>
            <a:r>
              <a:rPr lang="ko-KR" altLang="en-US" sz="1200" dirty="0" smtClean="0">
                <a:solidFill>
                  <a:srgbClr val="00B05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를 기본값으로 사용하기를 권고하기에 이전 </a:t>
            </a:r>
            <a:r>
              <a:rPr lang="en-US" altLang="ko-KR" sz="1200" dirty="0" smtClean="0">
                <a:solidFill>
                  <a:srgbClr val="00B05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http </a:t>
            </a:r>
            <a:r>
              <a:rPr lang="ko-KR" altLang="en-US" sz="1200" dirty="0" smtClean="0">
                <a:solidFill>
                  <a:srgbClr val="00B05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연결을 가능하게 하는 설정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99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/>
              <a:t>ViewGroup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Activity</a:t>
            </a:r>
            <a:r>
              <a:rPr lang="ko-KR" altLang="en-US" dirty="0"/>
              <a:t>가 이 모든 것들을 얻을 수 있는 빈 테이블이라면 </a:t>
            </a:r>
            <a:endParaRPr lang="en-US" altLang="ko-KR" dirty="0"/>
          </a:p>
          <a:p>
            <a:pPr marL="0" indent="0"/>
            <a:r>
              <a:rPr lang="en-US" altLang="ko-KR" dirty="0"/>
              <a:t>      </a:t>
            </a:r>
            <a:r>
              <a:rPr lang="en-US" altLang="ko-KR" dirty="0" err="1"/>
              <a:t>ViewGroup</a:t>
            </a:r>
            <a:r>
              <a:rPr lang="en-US" altLang="ko-KR" dirty="0"/>
              <a:t> </a:t>
            </a:r>
            <a:r>
              <a:rPr lang="ko-KR" altLang="en-US" dirty="0"/>
              <a:t>은 일부분의 </a:t>
            </a:r>
            <a:r>
              <a:rPr lang="en-US" altLang="ko-KR" dirty="0"/>
              <a:t>View</a:t>
            </a:r>
            <a:r>
              <a:rPr lang="ko-KR" altLang="en-US" dirty="0"/>
              <a:t>들을 담는 그릇</a:t>
            </a:r>
            <a:r>
              <a:rPr lang="en-US" altLang="ko-KR" dirty="0"/>
              <a:t>. 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ViewGroup</a:t>
            </a:r>
            <a:r>
              <a:rPr lang="ko-KR" altLang="en-US" dirty="0"/>
              <a:t>을 </a:t>
            </a:r>
            <a:r>
              <a:rPr lang="en-US" altLang="ko-KR" dirty="0"/>
              <a:t>Layout</a:t>
            </a:r>
            <a:r>
              <a:rPr lang="ko-KR" altLang="en-US" dirty="0"/>
              <a:t>이라고 부름</a:t>
            </a:r>
            <a:r>
              <a:rPr lang="en-US" altLang="ko-KR" dirty="0"/>
              <a:t>. 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ViewGroup</a:t>
            </a:r>
            <a:r>
              <a:rPr lang="ko-KR" altLang="en-US" dirty="0"/>
              <a:t>은 또 다른 </a:t>
            </a:r>
            <a:r>
              <a:rPr lang="en-US" altLang="ko-KR" dirty="0" err="1"/>
              <a:t>ViewGroup</a:t>
            </a:r>
            <a:r>
              <a:rPr lang="ko-KR" altLang="en-US" dirty="0"/>
              <a:t>을 담을 수 있음</a:t>
            </a:r>
            <a:r>
              <a:rPr lang="en-US" altLang="ko-KR" dirty="0"/>
              <a:t>. 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ViewGroup</a:t>
            </a:r>
            <a:r>
              <a:rPr lang="ko-KR" altLang="en-US" dirty="0"/>
              <a:t>안에 여러 </a:t>
            </a:r>
            <a:r>
              <a:rPr lang="en-US" altLang="ko-KR" dirty="0" err="1"/>
              <a:t>ViewGroup</a:t>
            </a:r>
            <a:r>
              <a:rPr lang="ko-KR" altLang="en-US" dirty="0"/>
              <a:t>을 이중</a:t>
            </a:r>
            <a:r>
              <a:rPr lang="en-US" altLang="ko-KR" dirty="0"/>
              <a:t>,</a:t>
            </a:r>
            <a:r>
              <a:rPr lang="ko-KR" altLang="en-US" dirty="0"/>
              <a:t> 삼중으로 </a:t>
            </a:r>
            <a:r>
              <a:rPr lang="en-US" altLang="ko-KR" dirty="0" err="1"/>
              <a:t>ViewGroup</a:t>
            </a:r>
            <a:r>
              <a:rPr lang="ko-KR" altLang="en-US" dirty="0"/>
              <a:t>을 포함할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AutoShape 2" descr="http://cfile29.uf.tistory.com/image/243E344C55E5B75F37D628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56" y="1189980"/>
            <a:ext cx="5904656" cy="4317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584848" y="2065619"/>
            <a:ext cx="1080120" cy="360040"/>
          </a:xfrm>
          <a:prstGeom prst="rect">
            <a:avLst/>
          </a:prstGeom>
          <a:solidFill>
            <a:srgbClr val="FFA7A7">
              <a:alpha val="12157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4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3063" y="931863"/>
            <a:ext cx="9151937" cy="246221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smtClean="0"/>
              <a:t>Google </a:t>
            </a:r>
            <a:r>
              <a:rPr lang="ko-KR" altLang="en-US" b="1" dirty="0" smtClean="0"/>
              <a:t>라이브러리 개정에 따라 </a:t>
            </a:r>
            <a:r>
              <a:rPr lang="en-US" altLang="ko-KR" b="1" dirty="0" smtClean="0"/>
              <a:t>MQTT </a:t>
            </a:r>
            <a:r>
              <a:rPr lang="en-US" altLang="ko-KR" b="1" dirty="0" err="1" smtClean="0"/>
              <a:t>paho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를 사용하기 위한 호환 설정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 smtClean="0"/>
              <a:t>Build.gradle</a:t>
            </a:r>
            <a:r>
              <a:rPr lang="en-US" altLang="ko-KR" b="1" dirty="0" smtClean="0"/>
              <a:t>   </a:t>
            </a:r>
            <a:r>
              <a:rPr lang="en-US" altLang="ko-KR" b="1" dirty="0">
                <a:solidFill>
                  <a:srgbClr val="FF0000"/>
                </a:solidFill>
              </a:rPr>
              <a:t>( android.support.v4.content.LocalBroadcastManager error</a:t>
            </a:r>
            <a:r>
              <a:rPr lang="ko-KR" altLang="en-US" b="1" dirty="0">
                <a:solidFill>
                  <a:srgbClr val="FF0000"/>
                </a:solidFill>
              </a:rPr>
              <a:t> 해결 </a:t>
            </a:r>
            <a:r>
              <a:rPr lang="ko-KR" altLang="en-US" b="1" dirty="0" smtClean="0">
                <a:solidFill>
                  <a:srgbClr val="FF0000"/>
                </a:solidFill>
              </a:rPr>
              <a:t>방법 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en-US" altLang="ko-KR" b="1" dirty="0">
              <a:hlinkClick r:id="rId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588" y="1844824"/>
            <a:ext cx="905991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eaLnBrk="0" hangingPunct="0">
              <a:spcBef>
                <a:spcPct val="0"/>
              </a:spcBef>
            </a:pPr>
            <a:r>
              <a:rPr lang="ko-KR" altLang="ko-KR" sz="1000" dirty="0" err="1"/>
              <a:t>apply</a:t>
            </a:r>
            <a:r>
              <a:rPr lang="ko-KR" altLang="ko-KR" sz="1000" dirty="0"/>
              <a:t> </a:t>
            </a:r>
            <a:r>
              <a:rPr lang="ko-KR" altLang="ko-KR" sz="1000" dirty="0" err="1"/>
              <a:t>plugin</a:t>
            </a:r>
            <a:r>
              <a:rPr lang="ko-KR" altLang="ko-KR" sz="1000" dirty="0"/>
              <a:t>: </a:t>
            </a:r>
            <a:r>
              <a:rPr lang="ko-KR" altLang="ko-KR" sz="1000" dirty="0" smtClean="0"/>
              <a:t>'</a:t>
            </a:r>
            <a:r>
              <a:rPr lang="ko-KR" altLang="ko-KR" sz="1000" dirty="0" err="1" smtClean="0"/>
              <a:t>com.android.application</a:t>
            </a:r>
            <a:r>
              <a:rPr lang="ko-KR" altLang="ko-KR" sz="1000" dirty="0" smtClean="0"/>
              <a:t>‘</a:t>
            </a:r>
            <a:endParaRPr lang="en-US" altLang="ko-KR" sz="1000" dirty="0" smtClean="0"/>
          </a:p>
          <a:p>
            <a:pPr lvl="0" algn="l" eaLnBrk="0" hangingPunct="0">
              <a:spcBef>
                <a:spcPct val="0"/>
              </a:spcBef>
            </a:pPr>
            <a:r>
              <a:rPr lang="en-US" altLang="ko-KR" sz="1000" dirty="0" smtClean="0"/>
              <a:t>…</a:t>
            </a:r>
          </a:p>
          <a:p>
            <a:pPr lvl="0" algn="l" eaLnBrk="0" hangingPunct="0">
              <a:spcBef>
                <a:spcPct val="0"/>
              </a:spcBef>
            </a:pPr>
            <a:r>
              <a:rPr lang="en-US" altLang="ko-KR" sz="1000" dirty="0" smtClean="0"/>
              <a:t>…</a:t>
            </a:r>
          </a:p>
          <a:p>
            <a:pPr lvl="0" algn="l" eaLnBrk="0" hangingPunct="0">
              <a:spcBef>
                <a:spcPct val="0"/>
              </a:spcBef>
            </a:pPr>
            <a:r>
              <a:rPr lang="en-US" altLang="ko-KR" sz="1000" dirty="0" smtClean="0"/>
              <a:t>..</a:t>
            </a:r>
          </a:p>
          <a:p>
            <a:pPr lvl="0" algn="l" eaLnBrk="0" hangingPunct="0">
              <a:spcBef>
                <a:spcPct val="0"/>
              </a:spcBef>
            </a:pPr>
            <a:r>
              <a:rPr lang="en-US" altLang="ko-KR" sz="1000" dirty="0" smtClean="0"/>
              <a:t>..</a:t>
            </a:r>
            <a:endParaRPr lang="en-US" altLang="ko-KR" sz="1000" dirty="0"/>
          </a:p>
          <a:p>
            <a:pPr lvl="0" algn="l" eaLnBrk="0" hangingPunct="0">
              <a:spcBef>
                <a:spcPct val="0"/>
              </a:spcBef>
            </a:pPr>
            <a:r>
              <a:rPr lang="en-US" altLang="ko-KR" sz="1000" i="1" dirty="0"/>
              <a:t/>
            </a:r>
            <a:br>
              <a:rPr lang="en-US" altLang="ko-KR" sz="1000" i="1" dirty="0"/>
            </a:br>
            <a:r>
              <a:rPr lang="ko-KR" altLang="ko-KR" sz="1000" dirty="0" err="1"/>
              <a:t>dependencies</a:t>
            </a:r>
            <a:r>
              <a:rPr lang="ko-KR" altLang="ko-KR" sz="1000" dirty="0"/>
              <a:t> {</a:t>
            </a:r>
            <a:br>
              <a:rPr lang="ko-KR" altLang="ko-KR" sz="1000" dirty="0"/>
            </a:br>
            <a:r>
              <a:rPr lang="ko-KR" altLang="ko-KR" sz="1000" dirty="0"/>
              <a:t>    </a:t>
            </a:r>
            <a:r>
              <a:rPr lang="ko-KR" altLang="ko-KR" sz="1000" dirty="0" err="1"/>
              <a:t>implementation</a:t>
            </a:r>
            <a:r>
              <a:rPr lang="ko-KR" altLang="ko-KR" sz="1000" dirty="0"/>
              <a:t> </a:t>
            </a:r>
            <a:r>
              <a:rPr lang="ko-KR" altLang="ko-KR" sz="1000" dirty="0" err="1"/>
              <a:t>fileTree</a:t>
            </a:r>
            <a:r>
              <a:rPr lang="ko-KR" altLang="ko-KR" sz="1000" dirty="0"/>
              <a:t>(</a:t>
            </a:r>
            <a:r>
              <a:rPr lang="ko-KR" altLang="ko-KR" sz="1000" dirty="0" err="1"/>
              <a:t>dir</a:t>
            </a:r>
            <a:r>
              <a:rPr lang="ko-KR" altLang="ko-KR" sz="1000" dirty="0"/>
              <a:t>: "</a:t>
            </a:r>
            <a:r>
              <a:rPr lang="ko-KR" altLang="ko-KR" sz="1000" dirty="0" err="1"/>
              <a:t>libs</a:t>
            </a:r>
            <a:r>
              <a:rPr lang="ko-KR" altLang="ko-KR" sz="1000" dirty="0"/>
              <a:t>", </a:t>
            </a:r>
            <a:r>
              <a:rPr lang="ko-KR" altLang="ko-KR" sz="1000" dirty="0" err="1"/>
              <a:t>include</a:t>
            </a:r>
            <a:r>
              <a:rPr lang="ko-KR" altLang="ko-KR" sz="1000" dirty="0"/>
              <a:t>: ["*.</a:t>
            </a:r>
            <a:r>
              <a:rPr lang="ko-KR" altLang="ko-KR" sz="1000" dirty="0" err="1"/>
              <a:t>jar</a:t>
            </a:r>
            <a:r>
              <a:rPr lang="ko-KR" altLang="ko-KR" sz="1000" dirty="0"/>
              <a:t>"])</a:t>
            </a:r>
            <a:br>
              <a:rPr lang="ko-KR" altLang="ko-KR" sz="1000" dirty="0"/>
            </a:br>
            <a:r>
              <a:rPr lang="ko-KR" altLang="ko-KR" sz="1000" dirty="0"/>
              <a:t>    </a:t>
            </a:r>
            <a:r>
              <a:rPr lang="ko-KR" altLang="ko-KR" sz="1000" dirty="0" err="1"/>
              <a:t>implementation</a:t>
            </a:r>
            <a:r>
              <a:rPr lang="ko-KR" altLang="ko-KR" sz="1000" dirty="0"/>
              <a:t> 'androidx.appcompat:appcompat:1.1.0'</a:t>
            </a:r>
            <a:br>
              <a:rPr lang="ko-KR" altLang="ko-KR" sz="1000" dirty="0"/>
            </a:br>
            <a:r>
              <a:rPr lang="ko-KR" altLang="ko-KR" sz="1000" dirty="0"/>
              <a:t>    </a:t>
            </a:r>
            <a:r>
              <a:rPr lang="ko-KR" altLang="ko-KR" sz="1000" dirty="0" err="1"/>
              <a:t>implementation</a:t>
            </a:r>
            <a:r>
              <a:rPr lang="ko-KR" altLang="ko-KR" sz="1000" dirty="0"/>
              <a:t> 'androidx.constraintlayout:constraintlayout:1.1.3'</a:t>
            </a:r>
            <a:br>
              <a:rPr lang="ko-KR" altLang="ko-KR" sz="1000" dirty="0"/>
            </a:br>
            <a:r>
              <a:rPr lang="ko-KR" altLang="ko-KR" sz="1000" dirty="0">
                <a:solidFill>
                  <a:srgbClr val="FF0000"/>
                </a:solidFill>
              </a:rPr>
              <a:t>    </a:t>
            </a:r>
            <a:r>
              <a:rPr lang="ko-KR" altLang="ko-KR" sz="1000" dirty="0" err="1">
                <a:solidFill>
                  <a:srgbClr val="FF0000"/>
                </a:solidFill>
              </a:rPr>
              <a:t>implementation</a:t>
            </a:r>
            <a:r>
              <a:rPr lang="ko-KR" altLang="ko-KR" sz="1000" dirty="0">
                <a:solidFill>
                  <a:srgbClr val="FF0000"/>
                </a:solidFill>
              </a:rPr>
              <a:t> 'androidx.localbroadcastmanager:localbroadcastmanager:1.0.0'</a:t>
            </a:r>
            <a:br>
              <a:rPr lang="ko-KR" altLang="ko-KR" sz="1000" dirty="0">
                <a:solidFill>
                  <a:srgbClr val="FF0000"/>
                </a:solidFill>
              </a:rPr>
            </a:br>
            <a:r>
              <a:rPr lang="ko-KR" altLang="ko-KR" sz="1000" dirty="0"/>
              <a:t>    </a:t>
            </a:r>
            <a:r>
              <a:rPr lang="ko-KR" altLang="ko-KR" sz="1000" dirty="0" err="1"/>
              <a:t>testImplementation</a:t>
            </a:r>
            <a:r>
              <a:rPr lang="ko-KR" altLang="ko-KR" sz="1000" dirty="0"/>
              <a:t> 'junit:junit:4.12'</a:t>
            </a:r>
            <a:br>
              <a:rPr lang="ko-KR" altLang="ko-KR" sz="1000" dirty="0"/>
            </a:br>
            <a:r>
              <a:rPr lang="ko-KR" altLang="ko-KR" sz="1000" dirty="0"/>
              <a:t>    </a:t>
            </a:r>
            <a:r>
              <a:rPr lang="ko-KR" altLang="ko-KR" sz="1000" dirty="0" err="1"/>
              <a:t>androidTestImplementation</a:t>
            </a:r>
            <a:r>
              <a:rPr lang="ko-KR" altLang="ko-KR" sz="1000" dirty="0"/>
              <a:t> 'androidx.test.ext:junit:1.1.1'</a:t>
            </a:r>
            <a:br>
              <a:rPr lang="ko-KR" altLang="ko-KR" sz="1000" dirty="0"/>
            </a:br>
            <a:r>
              <a:rPr lang="ko-KR" altLang="ko-KR" sz="1000" dirty="0"/>
              <a:t>    </a:t>
            </a:r>
            <a:r>
              <a:rPr lang="ko-KR" altLang="ko-KR" sz="1000" dirty="0" err="1"/>
              <a:t>androidTestImplementation</a:t>
            </a:r>
            <a:r>
              <a:rPr lang="ko-KR" altLang="ko-KR" sz="1000" dirty="0"/>
              <a:t> 'androidx.test.espresso:espresso-core:3.2.0'</a:t>
            </a:r>
            <a:br>
              <a:rPr lang="ko-KR" altLang="ko-KR" sz="1000" dirty="0"/>
            </a:br>
            <a:r>
              <a:rPr lang="ko-KR" altLang="ko-KR" sz="1000" dirty="0"/>
              <a:t/>
            </a:r>
            <a:br>
              <a:rPr lang="ko-KR" altLang="ko-KR" sz="1000" dirty="0"/>
            </a:br>
            <a:r>
              <a:rPr lang="ko-KR" altLang="ko-KR" sz="1000" dirty="0"/>
              <a:t>    </a:t>
            </a:r>
            <a:r>
              <a:rPr lang="ko-KR" altLang="ko-KR" sz="1000" dirty="0" err="1"/>
              <a:t>implementation</a:t>
            </a:r>
            <a:r>
              <a:rPr lang="ko-KR" altLang="ko-KR" sz="1000" dirty="0"/>
              <a:t>('org.eclipse.paho:org.eclipse.paho.android.service:1.0.2') {</a:t>
            </a:r>
            <a:br>
              <a:rPr lang="ko-KR" altLang="ko-KR" sz="1000" dirty="0"/>
            </a:br>
            <a:r>
              <a:rPr lang="ko-KR" altLang="ko-KR" sz="1000" dirty="0"/>
              <a:t>        </a:t>
            </a:r>
            <a:r>
              <a:rPr lang="ko-KR" altLang="ko-KR" sz="1000" dirty="0" err="1"/>
              <a:t>exclude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module</a:t>
            </a:r>
            <a:r>
              <a:rPr lang="ko-KR" altLang="ko-KR" sz="1000" dirty="0"/>
              <a:t>: 'support-v4'</a:t>
            </a:r>
            <a:br>
              <a:rPr lang="ko-KR" altLang="ko-KR" sz="1000" dirty="0"/>
            </a:br>
            <a:r>
              <a:rPr lang="ko-KR" altLang="ko-KR" sz="1000" dirty="0"/>
              <a:t>    }</a:t>
            </a:r>
            <a:br>
              <a:rPr lang="ko-KR" altLang="ko-KR" sz="1000" dirty="0"/>
            </a:br>
            <a:r>
              <a:rPr lang="ko-KR" altLang="ko-KR" sz="1000" dirty="0"/>
              <a:t>}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21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6" y="4549324"/>
            <a:ext cx="4389234" cy="211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Code Structure Review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377987" y="5027714"/>
            <a:ext cx="4831241" cy="633534"/>
          </a:xfrm>
          <a:prstGeom prst="rect">
            <a:avLst/>
          </a:prstGeom>
          <a:solidFill>
            <a:srgbClr val="B4DCFF">
              <a:alpha val="20000"/>
            </a:srgbClr>
          </a:solidFill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04" r="27275"/>
          <a:stretch/>
        </p:blipFill>
        <p:spPr bwMode="auto">
          <a:xfrm>
            <a:off x="200472" y="1412776"/>
            <a:ext cx="4971644" cy="3191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Temp\Capture\Screenshot_14748125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1190751"/>
            <a:ext cx="2952328" cy="5248585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 bwMode="auto">
          <a:xfrm>
            <a:off x="382055" y="2060106"/>
            <a:ext cx="4790061" cy="1584918"/>
          </a:xfrm>
          <a:prstGeom prst="rect">
            <a:avLst/>
          </a:prstGeom>
          <a:solidFill>
            <a:srgbClr val="FFA7A7">
              <a:alpha val="20000"/>
            </a:srgbClr>
          </a:solidFill>
          <a:ln w="12700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꺾인 연결선 5"/>
          <p:cNvCxnSpPr>
            <a:stCxn id="11" idx="3"/>
            <a:endCxn id="25" idx="3"/>
          </p:cNvCxnSpPr>
          <p:nvPr/>
        </p:nvCxnSpPr>
        <p:spPr bwMode="auto">
          <a:xfrm flipV="1">
            <a:off x="5172116" y="2246629"/>
            <a:ext cx="3541211" cy="605936"/>
          </a:xfrm>
          <a:prstGeom prst="bentConnector3">
            <a:avLst>
              <a:gd name="adj1" fmla="val 106455"/>
            </a:avLst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꺾인 연결선 17"/>
          <p:cNvCxnSpPr>
            <a:stCxn id="10" idx="3"/>
          </p:cNvCxnSpPr>
          <p:nvPr/>
        </p:nvCxnSpPr>
        <p:spPr bwMode="auto">
          <a:xfrm>
            <a:off x="5209228" y="5344481"/>
            <a:ext cx="895900" cy="451780"/>
          </a:xfrm>
          <a:prstGeom prst="bentConnector3">
            <a:avLst/>
          </a:prstGeom>
          <a:solidFill>
            <a:schemeClr val="bg1"/>
          </a:solidFill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직사각형 18"/>
          <p:cNvSpPr/>
          <p:nvPr/>
        </p:nvSpPr>
        <p:spPr bwMode="auto">
          <a:xfrm>
            <a:off x="6105128" y="2078274"/>
            <a:ext cx="1440160" cy="348519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156657" y="5578668"/>
            <a:ext cx="2551331" cy="348519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7631313" y="2072369"/>
            <a:ext cx="1082014" cy="348519"/>
          </a:xfrm>
          <a:prstGeom prst="rect">
            <a:avLst/>
          </a:prstGeom>
          <a:noFill/>
          <a:ln w="76200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cxnSp>
        <p:nvCxnSpPr>
          <p:cNvPr id="27" name="꺾인 연결선 26"/>
          <p:cNvCxnSpPr>
            <a:stCxn id="10" idx="3"/>
            <a:endCxn id="19" idx="1"/>
          </p:cNvCxnSpPr>
          <p:nvPr/>
        </p:nvCxnSpPr>
        <p:spPr bwMode="auto">
          <a:xfrm flipV="1">
            <a:off x="5209228" y="2252534"/>
            <a:ext cx="895900" cy="3091947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104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Code </a:t>
            </a:r>
            <a:r>
              <a:rPr lang="en-US" altLang="ko-KR" b="1"/>
              <a:t>Structure Review [ AE Create or AE Retrieve … Get AE-ID ]</a:t>
            </a:r>
            <a:endParaRPr lang="ko-KR" altLang="en-US" b="1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28" y="1576786"/>
            <a:ext cx="3671634" cy="331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r="27209"/>
          <a:stretch/>
        </p:blipFill>
        <p:spPr bwMode="auto">
          <a:xfrm>
            <a:off x="4736976" y="1582355"/>
            <a:ext cx="4752529" cy="94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488504" y="1556792"/>
            <a:ext cx="3992761" cy="3339505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 bwMode="auto">
          <a:xfrm>
            <a:off x="488504" y="5373216"/>
            <a:ext cx="911269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r>
              <a:rPr lang="en-US" altLang="ko-KR"/>
              <a:t>※ </a:t>
            </a:r>
            <a:r>
              <a:rPr lang="en-US" altLang="ko-KR" b="1"/>
              <a:t>oneM2M </a:t>
            </a:r>
            <a:r>
              <a:rPr lang="ko-KR" altLang="en-US" b="1"/>
              <a:t>표준에서는 </a:t>
            </a:r>
            <a:r>
              <a:rPr lang="en-US" altLang="ko-KR" b="1"/>
              <a:t>Android Application </a:t>
            </a:r>
            <a:r>
              <a:rPr lang="ko-KR" altLang="en-US" b="1"/>
              <a:t>자체도 </a:t>
            </a:r>
            <a:r>
              <a:rPr lang="en-US" altLang="ko-KR" b="1"/>
              <a:t>Application Entity(AE)</a:t>
            </a:r>
            <a:r>
              <a:rPr lang="ko-KR" altLang="en-US" b="1"/>
              <a:t>로 간주하기에</a:t>
            </a:r>
            <a:endParaRPr lang="en-US" altLang="ko-KR" b="1"/>
          </a:p>
          <a:p>
            <a:r>
              <a:rPr lang="ko-KR" altLang="en-US"/>
              <a:t>신규로 </a:t>
            </a:r>
            <a:r>
              <a:rPr lang="en-US" altLang="ko-KR"/>
              <a:t>AE</a:t>
            </a:r>
            <a:r>
              <a:rPr lang="ko-KR" altLang="en-US"/>
              <a:t>를 생성하거나 생성된 </a:t>
            </a:r>
            <a:r>
              <a:rPr lang="en-US" altLang="ko-KR"/>
              <a:t>AE</a:t>
            </a:r>
            <a:r>
              <a:rPr lang="ko-KR" altLang="en-US"/>
              <a:t>를 통해 얻어진 </a:t>
            </a:r>
            <a:r>
              <a:rPr lang="en-US" altLang="ko-KR"/>
              <a:t>AE-ID</a:t>
            </a:r>
            <a:r>
              <a:rPr lang="ko-KR" altLang="en-US"/>
              <a:t>를 이용하여 </a:t>
            </a:r>
            <a:r>
              <a:rPr lang="en-US" altLang="ko-KR"/>
              <a:t>Orginator</a:t>
            </a:r>
            <a:r>
              <a:rPr lang="ko-KR" altLang="en-US"/>
              <a:t>로 이용해야 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 b="1"/>
              <a:t>실제 </a:t>
            </a:r>
            <a:r>
              <a:rPr lang="en-US" altLang="ko-KR" b="1"/>
              <a:t>AE-ID(</a:t>
            </a:r>
            <a:r>
              <a:rPr lang="en-US" altLang="ko-KR" b="1">
                <a:solidFill>
                  <a:srgbClr val="FF0000"/>
                </a:solidFill>
              </a:rPr>
              <a:t>aei)</a:t>
            </a:r>
            <a:r>
              <a:rPr lang="en-US" altLang="ko-KR" b="1"/>
              <a:t> </a:t>
            </a:r>
            <a:r>
              <a:rPr lang="ko-KR" altLang="en-US" b="1"/>
              <a:t>는 서버에 </a:t>
            </a:r>
            <a:r>
              <a:rPr lang="en-US" altLang="ko-KR" b="1"/>
              <a:t>AE </a:t>
            </a:r>
            <a:r>
              <a:rPr lang="ko-KR" altLang="en-US" b="1"/>
              <a:t>생성 요청시 임의로 </a:t>
            </a:r>
            <a:r>
              <a:rPr lang="ko-KR" altLang="en-US"/>
              <a:t>생성되어 정의됨</a:t>
            </a:r>
            <a:r>
              <a:rPr lang="en-US" altLang="ko-KR" b="1"/>
              <a:t>.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5071692" y="2636912"/>
            <a:ext cx="4201788" cy="2585323"/>
          </a:xfrm>
          <a:prstGeom prst="rect">
            <a:avLst/>
          </a:prstGeom>
          <a:solidFill>
            <a:srgbClr val="B4DCFF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sz="900"/>
              <a:t>&lt;?xml version="1.0" encoding="utf-16" standalone="yes"?&gt;</a:t>
            </a:r>
          </a:p>
          <a:p>
            <a:pPr algn="l"/>
            <a:r>
              <a:rPr lang="en-US" altLang="ko-KR" sz="900"/>
              <a:t>&lt;m2m:ae xmlns:m2m="http://www.onem2m.org/xml/protocols" xmlns:xsi="http://www.w3.org/2001/XMLSchema-instance" rn="ncubeapp"&gt;</a:t>
            </a:r>
          </a:p>
          <a:p>
            <a:pPr algn="l"/>
            <a:r>
              <a:rPr lang="en-US" altLang="ko-KR" sz="900"/>
              <a:t>  &lt;pi&gt;/mobius-yt&lt;/pi&gt;</a:t>
            </a:r>
          </a:p>
          <a:p>
            <a:pPr algn="l"/>
            <a:r>
              <a:rPr lang="en-US" altLang="ko-KR" sz="900"/>
              <a:t>  &lt;ty&gt;2&lt;/ty&gt;</a:t>
            </a:r>
          </a:p>
          <a:p>
            <a:pPr algn="l"/>
            <a:r>
              <a:rPr lang="en-US" altLang="ko-KR" sz="900"/>
              <a:t>  &lt;ct&gt;20160928T161212&lt;/ct&gt;</a:t>
            </a:r>
          </a:p>
          <a:p>
            <a:pPr algn="l"/>
            <a:r>
              <a:rPr lang="en-US" altLang="ko-KR" sz="900"/>
              <a:t>  &lt;ri&gt;/mobius-yt/ncubeapp&lt;/ri&gt;</a:t>
            </a:r>
          </a:p>
          <a:p>
            <a:pPr algn="l"/>
            <a:r>
              <a:rPr lang="en-US" altLang="ko-KR" sz="900"/>
              <a:t>  &lt;lt&gt;20160928T161212&lt;/lt&gt;</a:t>
            </a:r>
          </a:p>
          <a:p>
            <a:pPr algn="l"/>
            <a:r>
              <a:rPr lang="en-US" altLang="ko-KR" sz="900"/>
              <a:t>  &lt;api&gt;0.2.481.2.0001.001.0001114&lt;/api&gt;</a:t>
            </a:r>
          </a:p>
          <a:p>
            <a:pPr algn="l"/>
            <a:r>
              <a:rPr lang="en-US" altLang="ko-KR" sz="900"/>
              <a:t>  </a:t>
            </a:r>
            <a:r>
              <a:rPr lang="en-US" altLang="ko-KR" sz="900">
                <a:solidFill>
                  <a:srgbClr val="FF0000"/>
                </a:solidFill>
              </a:rPr>
              <a:t>&lt;aei&gt;xxxxxx&lt;/aei&gt;</a:t>
            </a:r>
          </a:p>
          <a:p>
            <a:pPr algn="l"/>
            <a:r>
              <a:rPr lang="en-US" altLang="ko-KR" sz="900"/>
              <a:t>  &lt;rr&gt;true&lt;/rr&gt;</a:t>
            </a:r>
          </a:p>
          <a:p>
            <a:pPr algn="l"/>
            <a:r>
              <a:rPr lang="en-US" altLang="ko-KR" sz="900"/>
              <a:t>&lt;/m2m:ae&gt;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1192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Code </a:t>
            </a:r>
            <a:r>
              <a:rPr lang="en-US" altLang="ko-KR" b="1"/>
              <a:t>Structure Review [ Co2 Retrieve, LED Control ]</a:t>
            </a:r>
            <a:endParaRPr lang="ko-KR" altLang="en-US" b="1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4"/>
          <a:stretch/>
        </p:blipFill>
        <p:spPr bwMode="auto">
          <a:xfrm>
            <a:off x="452765" y="1556792"/>
            <a:ext cx="4068187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/>
          <a:stretch/>
        </p:blipFill>
        <p:spPr bwMode="auto">
          <a:xfrm>
            <a:off x="4818302" y="2439179"/>
            <a:ext cx="4706698" cy="273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919559" y="5229200"/>
            <a:ext cx="4497937" cy="1061829"/>
          </a:xfrm>
          <a:prstGeom prst="rect">
            <a:avLst/>
          </a:prstGeom>
          <a:solidFill>
            <a:srgbClr val="B4DCFF">
              <a:alpha val="50000"/>
            </a:srgb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sz="900"/>
              <a:t>&lt;?xml version="1.0" encoding="utf-16" standalone="yes"?&gt;&lt;m2m:cin xmlns:m2m="http://www.onem2m.org/xml/protocols" xmlns:xsi="http://www.w3.org/2001/XMLSchema-instance" rn="4-20160925130205542urps"&gt;&lt;pi&gt;/mobius-yt/ae-edu0/cnt-co2&lt;/pi&gt;&lt;ty&gt;4&lt;/ty&gt;&lt;ct&gt;20160925T130205&lt;/ct&gt;&lt;ri&gt;/mobius-yt/ae-edu0/cnt-co2/4-20160925130205542urps&lt;/ri&gt;&lt;lt&gt;20160925T130205&lt;/lt&gt;&lt;st&gt;3756&lt;/st&gt;&lt;mni&gt;9007199254740991&lt;/mni&gt;&lt;cs&gt;3&lt;/cs&gt;&lt;con&gt;719&lt;/con&gt;&lt;/m2m:cin&gt;</a:t>
            </a:r>
            <a:endParaRPr lang="ko-KR" altLang="en-US" sz="900"/>
          </a:p>
        </p:txBody>
      </p:sp>
      <p:sp>
        <p:nvSpPr>
          <p:cNvPr id="5" name="직사각형 4"/>
          <p:cNvSpPr/>
          <p:nvPr/>
        </p:nvSpPr>
        <p:spPr>
          <a:xfrm>
            <a:off x="4919559" y="1190942"/>
            <a:ext cx="4425929" cy="1200329"/>
          </a:xfrm>
          <a:prstGeom prst="rect">
            <a:avLst/>
          </a:prstGeom>
          <a:solidFill>
            <a:srgbClr val="FFA7A7">
              <a:alpha val="50000"/>
            </a:srgb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sz="900"/>
              <a:t>&lt;?xml version="1.0" encoding="utf-16" standalone="yes"?&gt;&lt;m2m:cin xmlns:m2m="http://www.onem2m.org/xml/protocols" xmlns:xsi="http://www.w3.org/2001/XMLSchema-instance" rn="4-20160925121654339wkyn"&gt;&lt;pi&gt;/mobius-yt/ae-edu0/cnt-led&lt;/pi&gt;&lt;ty&gt;4&lt;/ty&gt;&lt;ct&gt;20160925T121654&lt;/ct&gt;&lt;ri&gt;/mobius-yt/ae-edu0/cnt-led/4-20160925121654339wkyn&lt;/ri&gt;&lt;lt&gt;20160925T121654&lt;/lt&gt;&lt;st&gt;18&lt;/st&gt;&lt;mni&gt;9007199254740991&lt;/mni&gt;&lt;cs&gt;1&lt;/cs&gt;&lt;cnf&gt;text&lt;/cnf&gt;&lt;con&gt;4&lt;/con&gt;&lt;/m2m:cin&gt;</a:t>
            </a:r>
            <a:endParaRPr lang="ko-KR" altLang="en-US" sz="900"/>
          </a:p>
        </p:txBody>
      </p:sp>
      <p:sp>
        <p:nvSpPr>
          <p:cNvPr id="10" name="직사각형 9"/>
          <p:cNvSpPr/>
          <p:nvPr/>
        </p:nvSpPr>
        <p:spPr bwMode="auto">
          <a:xfrm>
            <a:off x="272480" y="1700808"/>
            <a:ext cx="4248472" cy="2088232"/>
          </a:xfrm>
          <a:prstGeom prst="rect">
            <a:avLst/>
          </a:prstGeom>
          <a:solidFill>
            <a:srgbClr val="B4DCFF">
              <a:alpha val="50000"/>
            </a:srgbClr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272480" y="3947907"/>
            <a:ext cx="4248472" cy="2334983"/>
          </a:xfrm>
          <a:prstGeom prst="rect">
            <a:avLst/>
          </a:prstGeom>
          <a:solidFill>
            <a:srgbClr val="FFA7A7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229364" y="3735323"/>
            <a:ext cx="1188132" cy="43564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8229364" y="2507587"/>
            <a:ext cx="1188132" cy="4356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cxnSp>
        <p:nvCxnSpPr>
          <p:cNvPr id="13" name="꺾인 연결선 12"/>
          <p:cNvCxnSpPr/>
          <p:nvPr/>
        </p:nvCxnSpPr>
        <p:spPr bwMode="auto">
          <a:xfrm flipV="1">
            <a:off x="4520952" y="1772816"/>
            <a:ext cx="398607" cy="3324292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꺾인 연결선 15"/>
          <p:cNvCxnSpPr>
            <a:stCxn id="10" idx="3"/>
            <a:endCxn id="4" idx="1"/>
          </p:cNvCxnSpPr>
          <p:nvPr/>
        </p:nvCxnSpPr>
        <p:spPr bwMode="auto">
          <a:xfrm>
            <a:off x="4520952" y="2744924"/>
            <a:ext cx="398607" cy="3015191"/>
          </a:xfrm>
          <a:prstGeom prst="bentConnector3">
            <a:avLst>
              <a:gd name="adj1" fmla="val 26925"/>
            </a:avLst>
          </a:prstGeom>
          <a:solidFill>
            <a:schemeClr val="bg1"/>
          </a:solidFill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757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Code </a:t>
            </a:r>
            <a:r>
              <a:rPr lang="en-US" altLang="ko-KR" b="1"/>
              <a:t>Structure Review [ Subscription Content(cnt-co2) Resource Create for MQTT ]</a:t>
            </a:r>
            <a:endParaRPr lang="ko-KR" altLang="en-US" b="1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9" y="1879844"/>
            <a:ext cx="5022647" cy="208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1"/>
          <a:stretch/>
        </p:blipFill>
        <p:spPr bwMode="auto">
          <a:xfrm>
            <a:off x="4736976" y="1927707"/>
            <a:ext cx="4752528" cy="312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80992" y="5180999"/>
            <a:ext cx="4502727" cy="1200329"/>
          </a:xfrm>
          <a:prstGeom prst="rect">
            <a:avLst/>
          </a:prstGeom>
          <a:solidFill>
            <a:srgbClr val="FFA7A7">
              <a:alpha val="50000"/>
            </a:srgbClr>
          </a:solidFill>
        </p:spPr>
        <p:txBody>
          <a:bodyPr>
            <a:spAutoFit/>
          </a:bodyPr>
          <a:lstStyle/>
          <a:p>
            <a:pPr algn="l"/>
            <a:r>
              <a:rPr lang="en-US" altLang="ko-KR" sz="900"/>
              <a:t>&lt;?xml version="1.0" encoding="utf-16" standalone="yes"?&gt;&lt;m2m:sub xmlns:m2m="http://www.onem2m.org/xml/protocols" xmlns:xsi="http://www.w3.org/2001/XMLSchema-instance" rn="s201609251054113610oz3_rn"&gt;&lt;pi&gt;/mobius-yt/ae-edu0/cnt-co2&lt;/pi&gt;&lt;ty&gt;23&lt;/ty&gt;&lt;ct&gt;20160925T133651&lt;/ct&gt;&lt;ri&gt;/mobius-yt/ae-edu0/cnt-co2/s201609251054113610oz3_rn&lt;/ri&gt;&lt;lt&gt;20160925T133651&lt;/lt&gt;&lt;st&gt;0&lt;/st&gt;&lt;enc&gt;&lt;net&gt;3&lt;/net&gt;&lt;/enc&gt;&lt;nu&gt;mqtt://192.168.25.47/S201609251054113610oz3_sub&lt;/nu&gt;&lt;nct&gt;2&lt;/nct&gt;&lt;cr&gt;</a:t>
            </a:r>
            <a:r>
              <a:rPr lang="en-US" altLang="ko-KR" sz="900">
                <a:solidFill>
                  <a:srgbClr val="FF0000"/>
                </a:solidFill>
              </a:rPr>
              <a:t>S201609251054113610oz3</a:t>
            </a:r>
            <a:r>
              <a:rPr lang="en-US" altLang="ko-KR" sz="900"/>
              <a:t>&lt;/cr&gt;&lt;/m2m:sub&gt;</a:t>
            </a:r>
            <a:endParaRPr lang="ko-KR" altLang="en-US" sz="900"/>
          </a:p>
        </p:txBody>
      </p:sp>
      <p:sp>
        <p:nvSpPr>
          <p:cNvPr id="10" name="직사각형 9"/>
          <p:cNvSpPr/>
          <p:nvPr/>
        </p:nvSpPr>
        <p:spPr bwMode="auto">
          <a:xfrm>
            <a:off x="65984" y="2046463"/>
            <a:ext cx="4615217" cy="1900994"/>
          </a:xfrm>
          <a:prstGeom prst="rect">
            <a:avLst/>
          </a:prstGeom>
          <a:solidFill>
            <a:srgbClr val="FFA7A7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꺾인 연결선 10"/>
          <p:cNvCxnSpPr>
            <a:stCxn id="10" idx="2"/>
            <a:endCxn id="3" idx="1"/>
          </p:cNvCxnSpPr>
          <p:nvPr/>
        </p:nvCxnSpPr>
        <p:spPr bwMode="auto">
          <a:xfrm rot="16200000" flipH="1">
            <a:off x="2710439" y="3610610"/>
            <a:ext cx="1833707" cy="2507399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840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Code </a:t>
            </a:r>
            <a:r>
              <a:rPr lang="en-US" altLang="ko-KR" b="1"/>
              <a:t>Structure Review [ Button Click Event ]</a:t>
            </a:r>
            <a:endParaRPr lang="ko-KR" altLang="en-US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700464" y="1340768"/>
            <a:ext cx="4824536" cy="50568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900"/>
              <a:t/>
            </a:r>
            <a:br>
              <a:rPr lang="en-US" altLang="ko-KR" sz="900"/>
            </a:br>
            <a:r>
              <a:rPr lang="en-US" altLang="ko-KR" sz="900">
                <a:solidFill>
                  <a:srgbClr val="FF0000"/>
                </a:solidFill>
              </a:rPr>
              <a:t>case R.id.</a:t>
            </a:r>
            <a:r>
              <a:rPr lang="en-US" altLang="ko-KR" sz="900" i="1">
                <a:solidFill>
                  <a:srgbClr val="FF0000"/>
                </a:solidFill>
              </a:rPr>
              <a:t>btnControl_Green</a:t>
            </a:r>
            <a:r>
              <a:rPr lang="en-US" altLang="ko-KR" sz="900">
                <a:solidFill>
                  <a:srgbClr val="FF0000"/>
                </a:solidFill>
              </a:rPr>
              <a:t>: {</a:t>
            </a:r>
            <a:br>
              <a:rPr lang="en-US" altLang="ko-KR" sz="900">
                <a:solidFill>
                  <a:srgbClr val="FF0000"/>
                </a:solidFill>
              </a:rPr>
            </a:br>
            <a:r>
              <a:rPr lang="en-US" altLang="ko-KR" sz="900"/>
              <a:t>            if (((ToggleButton) v).isChecked()) {</a:t>
            </a:r>
            <a:br>
              <a:rPr lang="en-US" altLang="ko-KR" sz="900"/>
            </a:br>
            <a:r>
              <a:rPr lang="en-US" altLang="ko-KR" sz="900"/>
              <a:t>                </a:t>
            </a:r>
            <a:r>
              <a:rPr lang="en-US" altLang="ko-KR" sz="900">
                <a:solidFill>
                  <a:srgbClr val="FF0000"/>
                </a:solidFill>
              </a:rPr>
              <a:t>ControlRequest req = new ControlRequest("1");</a:t>
            </a:r>
            <a:br>
              <a:rPr lang="en-US" altLang="ko-KR" sz="900">
                <a:solidFill>
                  <a:srgbClr val="FF0000"/>
                </a:solidFill>
              </a:rPr>
            </a:br>
            <a:r>
              <a:rPr lang="en-US" altLang="ko-KR" sz="900"/>
              <a:t>                req.setReceiver(new IReceived() {</a:t>
            </a:r>
            <a:br>
              <a:rPr lang="en-US" altLang="ko-KR" sz="900"/>
            </a:br>
            <a:r>
              <a:rPr lang="en-US" altLang="ko-KR" sz="900"/>
              <a:t>                    @Override</a:t>
            </a:r>
            <a:br>
              <a:rPr lang="en-US" altLang="ko-KR" sz="900"/>
            </a:br>
            <a:r>
              <a:rPr lang="en-US" altLang="ko-KR" sz="900"/>
              <a:t>                    public void getResponseBody(final String msg) {</a:t>
            </a:r>
            <a:br>
              <a:rPr lang="en-US" altLang="ko-KR" sz="900"/>
            </a:br>
            <a:r>
              <a:rPr lang="en-US" altLang="ko-KR" sz="900"/>
              <a:t>                        handler.post(new Runnable() {</a:t>
            </a:r>
            <a:br>
              <a:rPr lang="en-US" altLang="ko-KR" sz="900"/>
            </a:br>
            <a:r>
              <a:rPr lang="en-US" altLang="ko-KR" sz="900"/>
              <a:t>                            @Override</a:t>
            </a:r>
            <a:br>
              <a:rPr lang="en-US" altLang="ko-KR" sz="900"/>
            </a:br>
            <a:r>
              <a:rPr lang="en-US" altLang="ko-KR" sz="900"/>
              <a:t>                            public void run() {</a:t>
            </a:r>
            <a:br>
              <a:rPr lang="en-US" altLang="ko-KR" sz="900"/>
            </a:br>
            <a:r>
              <a:rPr lang="en-US" altLang="ko-KR" sz="900"/>
              <a:t>                                textViewData.setText("************** LED Green </a:t>
            </a:r>
            <a:r>
              <a:rPr lang="ko-KR" altLang="en-US" sz="900"/>
              <a:t>제어</a:t>
            </a:r>
            <a:r>
              <a:rPr lang="en-US" altLang="ko-KR" sz="900"/>
              <a:t>(</a:t>
            </a:r>
            <a:r>
              <a:rPr lang="ko-KR" altLang="en-US" sz="900"/>
              <a:t>켜짐</a:t>
            </a:r>
            <a:r>
              <a:rPr lang="en-US" altLang="ko-KR" sz="900"/>
              <a:t>)..”);</a:t>
            </a:r>
            <a:br>
              <a:rPr lang="en-US" altLang="ko-KR" sz="900"/>
            </a:br>
            <a:r>
              <a:rPr lang="en-US" altLang="ko-KR" sz="900"/>
              <a:t>                            }</a:t>
            </a:r>
            <a:br>
              <a:rPr lang="en-US" altLang="ko-KR" sz="900"/>
            </a:br>
            <a:r>
              <a:rPr lang="en-US" altLang="ko-KR" sz="900"/>
              <a:t>                        });</a:t>
            </a:r>
            <a:br>
              <a:rPr lang="en-US" altLang="ko-KR" sz="900"/>
            </a:br>
            <a:r>
              <a:rPr lang="en-US" altLang="ko-KR" sz="900"/>
              <a:t>                    }</a:t>
            </a:r>
            <a:br>
              <a:rPr lang="en-US" altLang="ko-KR" sz="900"/>
            </a:br>
            <a:r>
              <a:rPr lang="en-US" altLang="ko-KR" sz="900"/>
              <a:t>                });</a:t>
            </a:r>
            <a:br>
              <a:rPr lang="en-US" altLang="ko-KR" sz="900"/>
            </a:br>
            <a:r>
              <a:rPr lang="en-US" altLang="ko-KR" sz="900"/>
              <a:t>                </a:t>
            </a:r>
            <a:r>
              <a:rPr lang="en-US" altLang="ko-KR" sz="900">
                <a:solidFill>
                  <a:srgbClr val="FF0000"/>
                </a:solidFill>
              </a:rPr>
              <a:t>req.start();</a:t>
            </a:r>
            <a:br>
              <a:rPr lang="en-US" altLang="ko-KR" sz="900">
                <a:solidFill>
                  <a:srgbClr val="FF0000"/>
                </a:solidFill>
              </a:rPr>
            </a:br>
            <a:r>
              <a:rPr lang="en-US" altLang="ko-KR" sz="900"/>
              <a:t>            } else {</a:t>
            </a:r>
            <a:br>
              <a:rPr lang="en-US" altLang="ko-KR" sz="900"/>
            </a:br>
            <a:r>
              <a:rPr lang="en-US" altLang="ko-KR" sz="900"/>
              <a:t>                </a:t>
            </a:r>
            <a:r>
              <a:rPr lang="en-US" altLang="ko-KR" sz="900">
                <a:solidFill>
                  <a:srgbClr val="FF0000"/>
                </a:solidFill>
              </a:rPr>
              <a:t>ControlRequest req = new ControlRequest("2");</a:t>
            </a:r>
            <a:br>
              <a:rPr lang="en-US" altLang="ko-KR" sz="900">
                <a:solidFill>
                  <a:srgbClr val="FF0000"/>
                </a:solidFill>
              </a:rPr>
            </a:br>
            <a:r>
              <a:rPr lang="en-US" altLang="ko-KR" sz="900"/>
              <a:t>                req.setReceiver(new IReceived() {</a:t>
            </a:r>
            <a:br>
              <a:rPr lang="en-US" altLang="ko-KR" sz="900"/>
            </a:br>
            <a:r>
              <a:rPr lang="en-US" altLang="ko-KR" sz="900"/>
              <a:t>                    @Override</a:t>
            </a:r>
            <a:br>
              <a:rPr lang="en-US" altLang="ko-KR" sz="900"/>
            </a:br>
            <a:r>
              <a:rPr lang="en-US" altLang="ko-KR" sz="900"/>
              <a:t>                    public void getResponseBody(final String msg) {</a:t>
            </a:r>
            <a:br>
              <a:rPr lang="en-US" altLang="ko-KR" sz="900"/>
            </a:br>
            <a:r>
              <a:rPr lang="en-US" altLang="ko-KR" sz="900"/>
              <a:t>                        handler.post(new Runnable() {</a:t>
            </a:r>
            <a:br>
              <a:rPr lang="en-US" altLang="ko-KR" sz="900"/>
            </a:br>
            <a:r>
              <a:rPr lang="en-US" altLang="ko-KR" sz="900"/>
              <a:t>                            @Override</a:t>
            </a:r>
            <a:br>
              <a:rPr lang="en-US" altLang="ko-KR" sz="900"/>
            </a:br>
            <a:r>
              <a:rPr lang="en-US" altLang="ko-KR" sz="900"/>
              <a:t>                            public void run() {</a:t>
            </a:r>
            <a:br>
              <a:rPr lang="en-US" altLang="ko-KR" sz="900"/>
            </a:br>
            <a:r>
              <a:rPr lang="en-US" altLang="ko-KR" sz="900"/>
              <a:t>                                textViewData.setText("************** LED Green </a:t>
            </a:r>
            <a:r>
              <a:rPr lang="ko-KR" altLang="en-US" sz="900"/>
              <a:t>제어</a:t>
            </a:r>
            <a:r>
              <a:rPr lang="en-US" altLang="ko-KR" sz="900"/>
              <a:t>(</a:t>
            </a:r>
            <a:r>
              <a:rPr lang="ko-KR" altLang="en-US" sz="900"/>
              <a:t>꺼짐</a:t>
            </a:r>
            <a:r>
              <a:rPr lang="en-US" altLang="ko-KR" sz="900"/>
              <a:t>)..”);</a:t>
            </a:r>
            <a:br>
              <a:rPr lang="en-US" altLang="ko-KR" sz="900"/>
            </a:br>
            <a:r>
              <a:rPr lang="en-US" altLang="ko-KR" sz="900"/>
              <a:t>                            }</a:t>
            </a:r>
            <a:br>
              <a:rPr lang="en-US" altLang="ko-KR" sz="900"/>
            </a:br>
            <a:r>
              <a:rPr lang="en-US" altLang="ko-KR" sz="900"/>
              <a:t>                        });</a:t>
            </a:r>
            <a:br>
              <a:rPr lang="en-US" altLang="ko-KR" sz="900"/>
            </a:br>
            <a:r>
              <a:rPr lang="en-US" altLang="ko-KR" sz="900"/>
              <a:t>                    }</a:t>
            </a:r>
            <a:br>
              <a:rPr lang="en-US" altLang="ko-KR" sz="900"/>
            </a:br>
            <a:r>
              <a:rPr lang="en-US" altLang="ko-KR" sz="900"/>
              <a:t>                });</a:t>
            </a:r>
            <a:br>
              <a:rPr lang="en-US" altLang="ko-KR" sz="900"/>
            </a:br>
            <a:r>
              <a:rPr lang="en-US" altLang="ko-KR" sz="900"/>
              <a:t>                </a:t>
            </a:r>
            <a:r>
              <a:rPr lang="en-US" altLang="ko-KR" sz="900">
                <a:solidFill>
                  <a:srgbClr val="FF0000"/>
                </a:solidFill>
              </a:rPr>
              <a:t>req.start();</a:t>
            </a:r>
            <a:r>
              <a:rPr lang="en-US" altLang="ko-KR" sz="900"/>
              <a:t/>
            </a:r>
            <a:br>
              <a:rPr lang="en-US" altLang="ko-KR" sz="900"/>
            </a:br>
            <a:r>
              <a:rPr lang="en-US" altLang="ko-KR" sz="900"/>
              <a:t>            }</a:t>
            </a:r>
            <a:br>
              <a:rPr lang="en-US" altLang="ko-KR" sz="900"/>
            </a:br>
            <a:r>
              <a:rPr lang="en-US" altLang="ko-KR" sz="900"/>
              <a:t>            break;</a:t>
            </a:r>
            <a:br>
              <a:rPr lang="en-US" altLang="ko-KR" sz="900"/>
            </a:br>
            <a:r>
              <a:rPr lang="en-US" altLang="ko-KR" sz="900"/>
              <a:t>        }</a:t>
            </a:r>
            <a:br>
              <a:rPr lang="en-US" altLang="ko-KR" sz="900"/>
            </a:br>
            <a:endParaRPr lang="ko-KR" altLang="en-US" sz="9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373063" y="1340768"/>
            <a:ext cx="4104456" cy="5056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900"/>
              <a:t>public void onClick(View v) {</a:t>
            </a:r>
          </a:p>
          <a:p>
            <a:r>
              <a:rPr lang="en-US" altLang="ko-KR" sz="900"/>
              <a:t/>
            </a:r>
            <a:br>
              <a:rPr lang="en-US" altLang="ko-KR" sz="900"/>
            </a:br>
            <a:r>
              <a:rPr lang="en-US" altLang="ko-KR" sz="900"/>
              <a:t>    switch (v.getId()) {</a:t>
            </a:r>
          </a:p>
          <a:p>
            <a:r>
              <a:rPr lang="en-US" altLang="ko-KR" sz="900"/>
              <a:t/>
            </a:r>
            <a:br>
              <a:rPr lang="en-US" altLang="ko-KR" sz="900"/>
            </a:br>
            <a:r>
              <a:rPr lang="en-US" altLang="ko-KR" sz="900">
                <a:solidFill>
                  <a:srgbClr val="FF0000"/>
                </a:solidFill>
              </a:rPr>
              <a:t>        case R.id.</a:t>
            </a:r>
            <a:r>
              <a:rPr lang="en-US" altLang="ko-KR" sz="900" i="1">
                <a:solidFill>
                  <a:srgbClr val="FF0000"/>
                </a:solidFill>
              </a:rPr>
              <a:t>btnRetrieve</a:t>
            </a:r>
            <a:r>
              <a:rPr lang="en-US" altLang="ko-KR" sz="900">
                <a:solidFill>
                  <a:srgbClr val="FF0000"/>
                </a:solidFill>
              </a:rPr>
              <a:t>: {</a:t>
            </a:r>
            <a:br>
              <a:rPr lang="en-US" altLang="ko-KR" sz="900">
                <a:solidFill>
                  <a:srgbClr val="FF0000"/>
                </a:solidFill>
              </a:rPr>
            </a:br>
            <a:r>
              <a:rPr lang="en-US" altLang="ko-KR" sz="900"/>
              <a:t>            </a:t>
            </a:r>
            <a:r>
              <a:rPr lang="en-US" altLang="ko-KR" sz="900">
                <a:solidFill>
                  <a:srgbClr val="FF0000"/>
                </a:solidFill>
              </a:rPr>
              <a:t>RetrieveRequest req = new RetrieveRequest();</a:t>
            </a:r>
            <a:br>
              <a:rPr lang="en-US" altLang="ko-KR" sz="900">
                <a:solidFill>
                  <a:srgbClr val="FF0000"/>
                </a:solidFill>
              </a:rPr>
            </a:br>
            <a:r>
              <a:rPr lang="en-US" altLang="ko-KR" sz="900"/>
              <a:t>            textViewData.setText("");</a:t>
            </a:r>
            <a:br>
              <a:rPr lang="en-US" altLang="ko-KR" sz="900"/>
            </a:br>
            <a:r>
              <a:rPr lang="en-US" altLang="ko-KR" sz="900"/>
              <a:t>            req.setReceiver(new IReceived() {</a:t>
            </a:r>
            <a:br>
              <a:rPr lang="en-US" altLang="ko-KR" sz="900"/>
            </a:br>
            <a:r>
              <a:rPr lang="en-US" altLang="ko-KR" sz="900"/>
              <a:t>                @Override</a:t>
            </a:r>
            <a:br>
              <a:rPr lang="en-US" altLang="ko-KR" sz="900"/>
            </a:br>
            <a:r>
              <a:rPr lang="en-US" altLang="ko-KR" sz="900"/>
              <a:t>                public void getResponseBody(final String msg) {</a:t>
            </a:r>
            <a:br>
              <a:rPr lang="en-US" altLang="ko-KR" sz="900"/>
            </a:br>
            <a:r>
              <a:rPr lang="en-US" altLang="ko-KR" sz="900"/>
              <a:t>                    handler.post(new Runnable() {</a:t>
            </a:r>
            <a:br>
              <a:rPr lang="en-US" altLang="ko-KR" sz="900"/>
            </a:br>
            <a:r>
              <a:rPr lang="en-US" altLang="ko-KR" sz="900"/>
              <a:t>                        @Override</a:t>
            </a:r>
            <a:br>
              <a:rPr lang="en-US" altLang="ko-KR" sz="900"/>
            </a:br>
            <a:r>
              <a:rPr lang="en-US" altLang="ko-KR" sz="900"/>
              <a:t>                        public void run() {</a:t>
            </a:r>
            <a:br>
              <a:rPr lang="en-US" altLang="ko-KR" sz="900"/>
            </a:br>
            <a:r>
              <a:rPr lang="en-US" altLang="ko-KR" sz="900"/>
              <a:t>                            textViewData.setText("************** CO2 </a:t>
            </a:r>
            <a:r>
              <a:rPr lang="ko-KR" altLang="en-US" sz="900"/>
              <a:t>조회 ***</a:t>
            </a:r>
            <a:r>
              <a:rPr lang="en-US" altLang="ko-KR" sz="900"/>
              <a:t>;</a:t>
            </a:r>
            <a:br>
              <a:rPr lang="en-US" altLang="ko-KR" sz="900"/>
            </a:br>
            <a:r>
              <a:rPr lang="en-US" altLang="ko-KR" sz="900"/>
              <a:t>                        }</a:t>
            </a:r>
            <a:br>
              <a:rPr lang="en-US" altLang="ko-KR" sz="900"/>
            </a:br>
            <a:r>
              <a:rPr lang="en-US" altLang="ko-KR" sz="900"/>
              <a:t>                    });</a:t>
            </a:r>
            <a:br>
              <a:rPr lang="en-US" altLang="ko-KR" sz="900"/>
            </a:br>
            <a:r>
              <a:rPr lang="en-US" altLang="ko-KR" sz="900"/>
              <a:t>                }</a:t>
            </a:r>
            <a:br>
              <a:rPr lang="en-US" altLang="ko-KR" sz="900"/>
            </a:br>
            <a:r>
              <a:rPr lang="en-US" altLang="ko-KR" sz="900"/>
              <a:t>            });</a:t>
            </a:r>
            <a:br>
              <a:rPr lang="en-US" altLang="ko-KR" sz="900"/>
            </a:br>
            <a:r>
              <a:rPr lang="en-US" altLang="ko-KR" sz="900"/>
              <a:t>            </a:t>
            </a:r>
            <a:r>
              <a:rPr lang="en-US" altLang="ko-KR" sz="900">
                <a:solidFill>
                  <a:srgbClr val="FF0000"/>
                </a:solidFill>
              </a:rPr>
              <a:t>req.start();</a:t>
            </a:r>
            <a:br>
              <a:rPr lang="en-US" altLang="ko-KR" sz="900">
                <a:solidFill>
                  <a:srgbClr val="FF0000"/>
                </a:solidFill>
              </a:rPr>
            </a:br>
            <a:r>
              <a:rPr lang="en-US" altLang="ko-KR" sz="900"/>
              <a:t>           break;</a:t>
            </a:r>
            <a:br>
              <a:rPr lang="en-US" altLang="ko-KR" sz="900"/>
            </a:br>
            <a:r>
              <a:rPr lang="en-US" altLang="ko-KR" sz="900"/>
              <a:t>        }</a:t>
            </a:r>
            <a:br>
              <a:rPr lang="en-US" altLang="ko-KR" sz="900"/>
            </a:br>
            <a:r>
              <a:rPr lang="en-US" altLang="ko-KR" sz="900"/>
              <a:t>      …</a:t>
            </a:r>
          </a:p>
          <a:p>
            <a:r>
              <a:rPr lang="en-US" altLang="ko-KR" sz="900"/>
              <a:t>                 ..</a:t>
            </a:r>
          </a:p>
          <a:p>
            <a:r>
              <a:rPr lang="en-US" altLang="ko-KR" sz="900"/>
              <a:t>                 .</a:t>
            </a:r>
          </a:p>
          <a:p>
            <a:r>
              <a:rPr lang="en-US" altLang="ko-KR" sz="900"/>
              <a:t>    </a:t>
            </a:r>
            <a:endParaRPr lang="ko-KR" altLang="en-US" sz="9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60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Code </a:t>
            </a:r>
            <a:r>
              <a:rPr lang="en-US" altLang="ko-KR" b="1"/>
              <a:t>Structure Review [ Switch onCheckChanged Event ]</a:t>
            </a:r>
            <a:endParaRPr lang="ko-KR" altLang="en-US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700464" y="1340768"/>
            <a:ext cx="4824536" cy="518457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36000" tIns="36000" rIns="3600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altLang="ko-KR" sz="800"/>
              <a:t>public void </a:t>
            </a:r>
            <a:r>
              <a:rPr lang="en-US" altLang="ko-KR" sz="800">
                <a:solidFill>
                  <a:srgbClr val="FF0000"/>
                </a:solidFill>
              </a:rPr>
              <a:t>onCheckedChanged</a:t>
            </a:r>
            <a:r>
              <a:rPr lang="en-US" altLang="ko-KR" sz="800"/>
              <a:t>(CompoundButton buttonView, boolean isChecked)</a:t>
            </a:r>
            <a:br>
              <a:rPr lang="en-US" altLang="ko-KR" sz="800"/>
            </a:br>
            <a:r>
              <a:rPr lang="en-US" altLang="ko-KR" sz="800"/>
              <a:t>if (isChecked) {</a:t>
            </a:r>
            <a:br>
              <a:rPr lang="en-US" altLang="ko-KR" sz="800"/>
            </a:br>
            <a:r>
              <a:rPr lang="en-US" altLang="ko-KR" sz="800"/>
              <a:t>        Log.d(TAG, "MQTT Create");</a:t>
            </a:r>
            <a:br>
              <a:rPr lang="en-US" altLang="ko-KR" sz="800"/>
            </a:br>
            <a:r>
              <a:rPr lang="en-US" altLang="ko-KR" sz="800"/>
              <a:t>        </a:t>
            </a:r>
            <a:r>
              <a:rPr lang="en-US" altLang="ko-KR" sz="800">
                <a:solidFill>
                  <a:srgbClr val="FF0000"/>
                </a:solidFill>
              </a:rPr>
              <a:t>MQTT_Create(true);</a:t>
            </a: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} else {</a:t>
            </a:r>
            <a:br>
              <a:rPr lang="en-US" altLang="ko-KR" sz="800"/>
            </a:br>
            <a:r>
              <a:rPr lang="en-US" altLang="ko-KR" sz="800"/>
              <a:t>        Log.d(TAG, "MQTT Close");</a:t>
            </a:r>
            <a:br>
              <a:rPr lang="en-US" altLang="ko-KR" sz="800"/>
            </a:br>
            <a:r>
              <a:rPr lang="en-US" altLang="ko-KR" sz="800"/>
              <a:t>        </a:t>
            </a:r>
            <a:r>
              <a:rPr lang="en-US" altLang="ko-KR" sz="800">
                <a:solidFill>
                  <a:srgbClr val="FF0000"/>
                </a:solidFill>
              </a:rPr>
              <a:t>MQTT_Create(false);</a:t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/>
              <a:t>    }</a:t>
            </a:r>
            <a:br>
              <a:rPr lang="en-US" altLang="ko-KR" sz="800"/>
            </a:br>
            <a:r>
              <a:rPr lang="en-US" altLang="ko-KR" sz="800"/>
              <a:t>}</a:t>
            </a:r>
          </a:p>
          <a:p>
            <a:pPr marL="0" indent="0"/>
            <a:r>
              <a:rPr lang="en-US" altLang="ko-KR" sz="800"/>
              <a:t>/* MQTT Subscription */</a:t>
            </a:r>
            <a:br>
              <a:rPr lang="en-US" altLang="ko-KR" sz="800"/>
            </a:br>
            <a:r>
              <a:rPr lang="en-US" altLang="ko-KR" sz="800"/>
              <a:t>public void </a:t>
            </a:r>
            <a:r>
              <a:rPr lang="en-US" altLang="ko-KR" sz="800">
                <a:solidFill>
                  <a:srgbClr val="FF0000"/>
                </a:solidFill>
              </a:rPr>
              <a:t>MQTT_Create</a:t>
            </a:r>
            <a:r>
              <a:rPr lang="en-US" altLang="ko-KR" sz="800"/>
              <a:t>(boolean mtqqStart) {</a:t>
            </a:r>
            <a:br>
              <a:rPr lang="en-US" altLang="ko-KR" sz="800"/>
            </a:br>
            <a:r>
              <a:rPr lang="en-US" altLang="ko-KR" sz="800"/>
              <a:t>    if (mtqqStart &amp;&amp; mqttClient == null) {</a:t>
            </a:r>
            <a:br>
              <a:rPr lang="en-US" altLang="ko-KR" sz="800"/>
            </a:br>
            <a:r>
              <a:rPr lang="en-US" altLang="ko-KR" sz="800"/>
              <a:t>        /* Subscription Resource Create to Yellow Turtle */</a:t>
            </a:r>
            <a:br>
              <a:rPr lang="en-US" altLang="ko-KR" sz="800"/>
            </a:br>
            <a:r>
              <a:rPr lang="en-US" altLang="ko-KR" sz="800"/>
              <a:t>        SubscribeResource subcribeResource = new SubscribeResource();</a:t>
            </a:r>
            <a:br>
              <a:rPr lang="en-US" altLang="ko-KR" sz="800"/>
            </a:br>
            <a:r>
              <a:rPr lang="en-US" altLang="ko-KR" sz="800"/>
              <a:t>        subcribeResource.setReceiver(new IReceived() {</a:t>
            </a:r>
            <a:br>
              <a:rPr lang="en-US" altLang="ko-KR" sz="800"/>
            </a:br>
            <a:r>
              <a:rPr lang="en-US" altLang="ko-KR" sz="800"/>
              <a:t>            public void getResponseBody(final String msg) {</a:t>
            </a:r>
            <a:br>
              <a:rPr lang="en-US" altLang="ko-KR" sz="800"/>
            </a:br>
            <a:r>
              <a:rPr lang="en-US" altLang="ko-KR" sz="800"/>
              <a:t>                handler.post(new Runnable() {</a:t>
            </a:r>
            <a:br>
              <a:rPr lang="en-US" altLang="ko-KR" sz="800"/>
            </a:br>
            <a:r>
              <a:rPr lang="en-US" altLang="ko-KR" sz="800"/>
              <a:t>                    public void run() {   …    }</a:t>
            </a:r>
            <a:br>
              <a:rPr lang="en-US" altLang="ko-KR" sz="800"/>
            </a:br>
            <a:r>
              <a:rPr lang="en-US" altLang="ko-KR" sz="800"/>
              <a:t>                });</a:t>
            </a:r>
            <a:br>
              <a:rPr lang="en-US" altLang="ko-KR" sz="800"/>
            </a:br>
            <a:r>
              <a:rPr lang="en-US" altLang="ko-KR" sz="800"/>
              <a:t>            }</a:t>
            </a:r>
            <a:br>
              <a:rPr lang="en-US" altLang="ko-KR" sz="800"/>
            </a:br>
            <a:r>
              <a:rPr lang="en-US" altLang="ko-KR" sz="800"/>
              <a:t>        });</a:t>
            </a:r>
            <a:br>
              <a:rPr lang="en-US" altLang="ko-KR" sz="800"/>
            </a:br>
            <a:r>
              <a:rPr lang="en-US" altLang="ko-KR" sz="800"/>
              <a:t>        subcribeResource.start();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/* MQTT Subscribe */</a:t>
            </a:r>
            <a:br>
              <a:rPr lang="en-US" altLang="ko-KR" sz="800"/>
            </a:br>
            <a:r>
              <a:rPr lang="en-US" altLang="ko-KR" sz="800"/>
              <a:t>        mqttClient = new MqttAndroidClient(this.getApplicationContext(), "tcp://" + csebase.getHost() + ":" + csebase.getMQTTPort(), MqttClient.generateClientId());</a:t>
            </a:r>
            <a:br>
              <a:rPr lang="en-US" altLang="ko-KR" sz="800"/>
            </a:br>
            <a:r>
              <a:rPr lang="en-US" altLang="ko-KR" sz="800"/>
              <a:t>        mqttClient.setCallback(mainMqttCallback);</a:t>
            </a:r>
            <a:br>
              <a:rPr lang="en-US" altLang="ko-KR" sz="800"/>
            </a:br>
            <a:r>
              <a:rPr lang="en-US" altLang="ko-KR" sz="800"/>
              <a:t>        try {</a:t>
            </a:r>
            <a:br>
              <a:rPr lang="en-US" altLang="ko-KR" sz="800"/>
            </a:br>
            <a:r>
              <a:rPr lang="en-US" altLang="ko-KR" sz="800"/>
              <a:t>            IMqttToken token = mqttClient.connect();</a:t>
            </a:r>
            <a:br>
              <a:rPr lang="en-US" altLang="ko-KR" sz="800"/>
            </a:br>
            <a:r>
              <a:rPr lang="en-US" altLang="ko-KR" sz="800"/>
              <a:t>            token.setActionCallback(mainIMqttActionListener);</a:t>
            </a:r>
            <a:br>
              <a:rPr lang="en-US" altLang="ko-KR" sz="800"/>
            </a:br>
            <a:r>
              <a:rPr lang="en-US" altLang="ko-KR" sz="800"/>
              <a:t>        } catch (MqttException e) {</a:t>
            </a:r>
            <a:br>
              <a:rPr lang="en-US" altLang="ko-KR" sz="800"/>
            </a:br>
            <a:r>
              <a:rPr lang="en-US" altLang="ko-KR" sz="800"/>
              <a:t>            e.printStackTrace();</a:t>
            </a:r>
            <a:br>
              <a:rPr lang="en-US" altLang="ko-KR" sz="800"/>
            </a:br>
            <a:r>
              <a:rPr lang="en-US" altLang="ko-KR" sz="800"/>
              <a:t>        }</a:t>
            </a:r>
            <a:br>
              <a:rPr lang="en-US" altLang="ko-KR" sz="800"/>
            </a:br>
            <a:r>
              <a:rPr lang="en-US" altLang="ko-KR" sz="800"/>
              <a:t>    } else {</a:t>
            </a:r>
            <a:br>
              <a:rPr lang="en-US" altLang="ko-KR" sz="800"/>
            </a:br>
            <a:r>
              <a:rPr lang="en-US" altLang="ko-KR" sz="800"/>
              <a:t>        /* MQTT unSubscribe or Client Close */</a:t>
            </a:r>
            <a:br>
              <a:rPr lang="en-US" altLang="ko-KR" sz="800"/>
            </a:br>
            <a:r>
              <a:rPr lang="en-US" altLang="ko-KR" sz="800"/>
              <a:t>        mqttClient.setCallback(null);</a:t>
            </a:r>
            <a:br>
              <a:rPr lang="en-US" altLang="ko-KR" sz="800"/>
            </a:br>
            <a:r>
              <a:rPr lang="en-US" altLang="ko-KR" sz="800"/>
              <a:t>        mqttClient.close();</a:t>
            </a:r>
            <a:br>
              <a:rPr lang="en-US" altLang="ko-KR" sz="800"/>
            </a:br>
            <a:r>
              <a:rPr lang="en-US" altLang="ko-KR" sz="800"/>
              <a:t>        mqttClient = null;</a:t>
            </a:r>
            <a:br>
              <a:rPr lang="en-US" altLang="ko-KR" sz="800"/>
            </a:br>
            <a:r>
              <a:rPr lang="en-US" altLang="ko-KR" sz="800"/>
              <a:t>    }</a:t>
            </a:r>
            <a:br>
              <a:rPr lang="en-US" altLang="ko-KR" sz="800"/>
            </a:br>
            <a:r>
              <a:rPr lang="en-US" altLang="ko-KR" sz="800"/>
              <a:t>}</a:t>
            </a:r>
            <a:endParaRPr lang="ko-KR" altLang="en-US" sz="8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pic>
        <p:nvPicPr>
          <p:cNvPr id="7" name="Picture 2" descr="C:\Temp\Capture\Screenshot_14748125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348767"/>
            <a:ext cx="2952328" cy="5248585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2322625" y="2231753"/>
            <a:ext cx="1190215" cy="3485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9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412776"/>
            <a:ext cx="7056784" cy="502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/>
              <a:t>RetrieveRequest</a:t>
            </a:r>
            <a:r>
              <a:rPr lang="en-US" altLang="ko-KR" b="1" dirty="0"/>
              <a:t> </a:t>
            </a:r>
            <a:r>
              <a:rPr lang="en-US" altLang="ko-KR" b="1"/>
              <a:t>POSTMAN Script ( CO2 Sensing Data ) 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560512" y="1911421"/>
            <a:ext cx="3168352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16496" y="2649356"/>
            <a:ext cx="4968552" cy="10676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32520" y="1947425"/>
            <a:ext cx="576064" cy="288032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352600" y="2348880"/>
            <a:ext cx="697037" cy="238043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920552" y="6001766"/>
            <a:ext cx="1638641" cy="30027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3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/>
              <a:t>RetrieveRequest</a:t>
            </a:r>
            <a:r>
              <a:rPr lang="en-US" altLang="ko-KR" b="1" dirty="0"/>
              <a:t> Java Code Review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340767"/>
            <a:ext cx="4283968" cy="4032449"/>
          </a:xfrm>
        </p:spPr>
        <p:txBody>
          <a:bodyPr/>
          <a:lstStyle/>
          <a:p>
            <a:pPr marL="0" indent="0"/>
            <a:r>
              <a:rPr lang="en-US" altLang="ko-KR" sz="800" b="1"/>
              <a:t>private </a:t>
            </a:r>
            <a:r>
              <a:rPr lang="en-US" altLang="ko-KR" sz="800"/>
              <a:t>String </a:t>
            </a:r>
            <a:r>
              <a:rPr lang="en-US" altLang="ko-KR" sz="800" b="1"/>
              <a:t>ServiceAEName </a:t>
            </a:r>
            <a:r>
              <a:rPr lang="en-US" altLang="ko-KR" sz="800"/>
              <a:t>= </a:t>
            </a:r>
            <a:r>
              <a:rPr lang="en-US" altLang="ko-KR" sz="800" b="1"/>
              <a:t>"ae-edu1"</a:t>
            </a:r>
            <a:r>
              <a:rPr lang="en-US" altLang="ko-KR" sz="800"/>
              <a:t>;</a:t>
            </a:r>
            <a:endParaRPr lang="en-US" altLang="ko-KR" sz="800" b="1"/>
          </a:p>
          <a:p>
            <a:pPr marL="0" indent="0"/>
            <a:r>
              <a:rPr lang="en-US" altLang="ko-KR" sz="800" b="1"/>
              <a:t>…</a:t>
            </a:r>
          </a:p>
          <a:p>
            <a:pPr marL="0" indent="0"/>
            <a:r>
              <a:rPr lang="en-US" altLang="ko-KR" sz="800" b="1"/>
              <a:t>public void GetAEInfo() {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>    </a:t>
            </a:r>
            <a:r>
              <a:rPr lang="en-US" altLang="ko-KR" sz="800" b="1">
                <a:solidFill>
                  <a:srgbClr val="FF0000"/>
                </a:solidFill>
              </a:rPr>
              <a:t>csebase.setInfo("192.168.25.47","7579","mobius-yt","1883"); //Sample IP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/>
              <a:t>    …</a:t>
            </a:r>
          </a:p>
          <a:p>
            <a:pPr marL="0" indent="0"/>
            <a:r>
              <a:rPr lang="en-US" altLang="ko-KR" sz="800" b="1"/>
              <a:t>    … </a:t>
            </a:r>
            <a:br>
              <a:rPr lang="en-US" altLang="ko-KR" sz="800" b="1"/>
            </a:br>
            <a:r>
              <a:rPr lang="en-US" altLang="ko-KR" sz="800" b="1"/>
              <a:t>}</a:t>
            </a:r>
          </a:p>
          <a:p>
            <a:pPr marL="0" indent="0"/>
            <a:endParaRPr lang="en-US" altLang="ko-KR" sz="800" b="1"/>
          </a:p>
          <a:p>
            <a:pPr marL="0" indent="0"/>
            <a:endParaRPr lang="en-US" altLang="ko-KR" sz="800" b="1"/>
          </a:p>
          <a:p>
            <a:pPr marL="0" indent="0"/>
            <a:endParaRPr lang="en-US" altLang="ko-KR" sz="800" b="1"/>
          </a:p>
          <a:p>
            <a:pPr marL="0" indent="0"/>
            <a:r>
              <a:rPr lang="en-US" altLang="ko-KR" sz="800" b="1"/>
              <a:t>/* Retrieve Co2 Sensor */</a:t>
            </a:r>
            <a:br>
              <a:rPr lang="en-US" altLang="ko-KR" sz="800" b="1"/>
            </a:br>
            <a:r>
              <a:rPr lang="en-US" altLang="ko-KR" sz="800" b="1"/>
              <a:t>class RetrieveRequest extends Thread {</a:t>
            </a:r>
            <a:br>
              <a:rPr lang="en-US" altLang="ko-KR" sz="800" b="1"/>
            </a:br>
            <a:r>
              <a:rPr lang="en-US" altLang="ko-KR" sz="800" b="1"/>
              <a:t>    private final Logger LOG = Logger.getLogger(RetrieveRequest.class.getName());</a:t>
            </a:r>
            <a:br>
              <a:rPr lang="en-US" altLang="ko-KR" sz="800" b="1"/>
            </a:br>
            <a:r>
              <a:rPr lang="en-US" altLang="ko-KR" sz="800" b="1"/>
              <a:t>    private IReceived receiver;</a:t>
            </a:r>
            <a:br>
              <a:rPr lang="en-US" altLang="ko-KR" sz="800" b="1"/>
            </a:br>
            <a:r>
              <a:rPr lang="en-US" altLang="ko-KR" sz="800" b="1"/>
              <a:t>    private String ContainerName = "</a:t>
            </a:r>
            <a:r>
              <a:rPr lang="en-US" altLang="ko-KR" sz="800" b="1">
                <a:solidFill>
                  <a:srgbClr val="FF0000"/>
                </a:solidFill>
              </a:rPr>
              <a:t>cnt-co2</a:t>
            </a:r>
            <a:r>
              <a:rPr lang="en-US" altLang="ko-KR" sz="800" b="1"/>
              <a:t>";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>    public RetrieveRequest(String containerName) {</a:t>
            </a:r>
            <a:br>
              <a:rPr lang="en-US" altLang="ko-KR" sz="800" b="1"/>
            </a:br>
            <a:r>
              <a:rPr lang="en-US" altLang="ko-KR" sz="800" b="1"/>
              <a:t>        this.ContainerName = containerName;</a:t>
            </a:r>
            <a:br>
              <a:rPr lang="en-US" altLang="ko-KR" sz="800" b="1"/>
            </a:br>
            <a:r>
              <a:rPr lang="en-US" altLang="ko-KR" sz="800" b="1"/>
              <a:t>    }</a:t>
            </a:r>
            <a:br>
              <a:rPr lang="en-US" altLang="ko-KR" sz="800" b="1"/>
            </a:br>
            <a:r>
              <a:rPr lang="en-US" altLang="ko-KR" sz="800" b="1"/>
              <a:t>    public RetrieveRequest() {}</a:t>
            </a:r>
            <a:br>
              <a:rPr lang="en-US" altLang="ko-KR" sz="800" b="1"/>
            </a:br>
            <a:r>
              <a:rPr lang="en-US" altLang="ko-KR" sz="800" b="1"/>
              <a:t>    public void setReceiver(IReceived hanlder) { this.receiver = hanlder; }</a:t>
            </a:r>
            <a:endParaRPr lang="ko-KR" altLang="en-US" sz="800" b="1"/>
          </a:p>
          <a:p>
            <a:pPr marL="0" indent="0"/>
            <a:endParaRPr lang="ko-KR" altLang="en-US" sz="8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448944" y="1268760"/>
            <a:ext cx="525556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@Override</a:t>
            </a:r>
            <a:br>
              <a:rPr lang="en-US" altLang="ko-KR" sz="800"/>
            </a:br>
            <a:r>
              <a:rPr lang="en-US" altLang="ko-KR" sz="800"/>
              <a:t>    public void run() {</a:t>
            </a:r>
            <a:br>
              <a:rPr lang="en-US" altLang="ko-KR" sz="800"/>
            </a:br>
            <a:r>
              <a:rPr lang="en-US" altLang="ko-KR" sz="800"/>
              <a:t>        try {</a:t>
            </a:r>
            <a:br>
              <a:rPr lang="en-US" altLang="ko-KR" sz="800"/>
            </a:br>
            <a:r>
              <a:rPr lang="en-US" altLang="ko-KR" sz="800"/>
              <a:t>            String sb = </a:t>
            </a:r>
            <a:r>
              <a:rPr lang="en-US" altLang="ko-KR" sz="800" i="1">
                <a:solidFill>
                  <a:srgbClr val="FF0000"/>
                </a:solidFill>
              </a:rPr>
              <a:t>csebase</a:t>
            </a:r>
            <a:r>
              <a:rPr lang="en-US" altLang="ko-KR" sz="800">
                <a:solidFill>
                  <a:srgbClr val="FF0000"/>
                </a:solidFill>
              </a:rPr>
              <a:t>.getServiceUrl() + "/" + ServiceAEName + "/" + ContainerName + "/" + "latest";</a:t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URL mUrl = new URL(sb);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HttpURLConnection conn = (HttpURLConnection) mUrl.openConnection();</a:t>
            </a:r>
            <a:br>
              <a:rPr lang="en-US" altLang="ko-KR" sz="800"/>
            </a:br>
            <a:r>
              <a:rPr lang="en-US" altLang="ko-KR" sz="800"/>
              <a:t>            conn.setRequestMethod("GET");</a:t>
            </a:r>
            <a:br>
              <a:rPr lang="en-US" altLang="ko-KR" sz="800"/>
            </a:br>
            <a:r>
              <a:rPr lang="en-US" altLang="ko-KR" sz="800"/>
              <a:t>            conn.setDoInput(true);</a:t>
            </a:r>
            <a:br>
              <a:rPr lang="en-US" altLang="ko-KR" sz="800"/>
            </a:br>
            <a:r>
              <a:rPr lang="en-US" altLang="ko-KR" sz="800"/>
              <a:t>            conn.setDoOutput(false);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conn.setRequestProperty("Accept", "application/xml");</a:t>
            </a:r>
            <a:br>
              <a:rPr lang="en-US" altLang="ko-KR" sz="800"/>
            </a:br>
            <a:r>
              <a:rPr lang="en-US" altLang="ko-KR" sz="800"/>
              <a:t>            conn.setRequestProperty("X-M2M-RI", "12345");</a:t>
            </a:r>
            <a:br>
              <a:rPr lang="en-US" altLang="ko-KR" sz="800"/>
            </a:br>
            <a:r>
              <a:rPr lang="en-US" altLang="ko-KR" sz="800"/>
              <a:t>            conn.setRequestProperty("X-M2M-Origin", </a:t>
            </a:r>
            <a:r>
              <a:rPr lang="en-US" altLang="ko-KR" sz="800" i="1"/>
              <a:t>ae</a:t>
            </a:r>
            <a:r>
              <a:rPr lang="en-US" altLang="ko-KR" sz="800"/>
              <a:t>.getAEid() );</a:t>
            </a:r>
            <a:br>
              <a:rPr lang="en-US" altLang="ko-KR" sz="800"/>
            </a:br>
            <a:r>
              <a:rPr lang="en-US" altLang="ko-KR" sz="800"/>
              <a:t>            conn.setRequestProperty("nmtype", "long");</a:t>
            </a:r>
            <a:br>
              <a:rPr lang="en-US" altLang="ko-KR" sz="800"/>
            </a:br>
            <a:r>
              <a:rPr lang="en-US" altLang="ko-KR" sz="800"/>
              <a:t>            conn.connect();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String strResp = "";</a:t>
            </a:r>
            <a:br>
              <a:rPr lang="en-US" altLang="ko-KR" sz="800"/>
            </a:br>
            <a:r>
              <a:rPr lang="en-US" altLang="ko-KR" sz="800"/>
              <a:t>            BufferedReader in = new BufferedReader(new InputStreamReader(conn.getInputStream()));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String strLine= "";</a:t>
            </a:r>
            <a:br>
              <a:rPr lang="en-US" altLang="ko-KR" sz="800"/>
            </a:br>
            <a:r>
              <a:rPr lang="en-US" altLang="ko-KR" sz="800"/>
              <a:t>            while ((strLine = in.readLine()) != null) {</a:t>
            </a:r>
            <a:br>
              <a:rPr lang="en-US" altLang="ko-KR" sz="800"/>
            </a:br>
            <a:r>
              <a:rPr lang="en-US" altLang="ko-KR" sz="800"/>
              <a:t>                strResp += strLine;</a:t>
            </a:r>
            <a:br>
              <a:rPr lang="en-US" altLang="ko-KR" sz="800"/>
            </a:br>
            <a:r>
              <a:rPr lang="en-US" altLang="ko-KR" sz="800"/>
              <a:t>            }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if ( strResp != "" ) {</a:t>
            </a:r>
            <a:br>
              <a:rPr lang="en-US" altLang="ko-KR" sz="800"/>
            </a:br>
            <a:r>
              <a:rPr lang="en-US" altLang="ko-KR" sz="800"/>
              <a:t>                receiver.getResponseBody(strResp);</a:t>
            </a:r>
            <a:br>
              <a:rPr lang="en-US" altLang="ko-KR" sz="800"/>
            </a:br>
            <a:r>
              <a:rPr lang="en-US" altLang="ko-KR" sz="800"/>
              <a:t>            }</a:t>
            </a:r>
            <a:br>
              <a:rPr lang="en-US" altLang="ko-KR" sz="800"/>
            </a:br>
            <a:r>
              <a:rPr lang="en-US" altLang="ko-KR" sz="800"/>
              <a:t>            conn.disconnect();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} catch (Exception exp) {</a:t>
            </a:r>
            <a:br>
              <a:rPr lang="en-US" altLang="ko-KR" sz="800"/>
            </a:br>
            <a:r>
              <a:rPr lang="en-US" altLang="ko-KR" sz="800"/>
              <a:t>            LOG.log(Level.</a:t>
            </a:r>
            <a:r>
              <a:rPr lang="en-US" altLang="ko-KR" sz="800" i="1"/>
              <a:t>WARNING</a:t>
            </a:r>
            <a:r>
              <a:rPr lang="en-US" altLang="ko-KR" sz="800"/>
              <a:t>, exp.getMessage());</a:t>
            </a:r>
            <a:br>
              <a:rPr lang="en-US" altLang="ko-KR" sz="800"/>
            </a:br>
            <a:r>
              <a:rPr lang="en-US" altLang="ko-KR" sz="800"/>
              <a:t>        }</a:t>
            </a:r>
            <a:br>
              <a:rPr lang="en-US" altLang="ko-KR" sz="800"/>
            </a:br>
            <a:r>
              <a:rPr lang="en-US" altLang="ko-KR" sz="800"/>
              <a:t>    }</a:t>
            </a:r>
            <a:br>
              <a:rPr lang="en-US" altLang="ko-KR" sz="800"/>
            </a:br>
            <a:r>
              <a:rPr lang="en-US" altLang="ko-KR" sz="800"/>
              <a:t>}</a:t>
            </a:r>
            <a:endParaRPr lang="ko-KR" altLang="en-US" sz="8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62"/>
          <a:stretch/>
        </p:blipFill>
        <p:spPr bwMode="auto">
          <a:xfrm>
            <a:off x="7185248" y="4634249"/>
            <a:ext cx="2631976" cy="147793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6864750" y="4869160"/>
            <a:ext cx="288032" cy="174260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2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BFF0EE-F1ED-9F4B-B257-885DE4907170}"/>
              </a:ext>
            </a:extLst>
          </p:cNvPr>
          <p:cNvGrpSpPr/>
          <p:nvPr/>
        </p:nvGrpSpPr>
        <p:grpSpPr>
          <a:xfrm>
            <a:off x="539552" y="1340768"/>
            <a:ext cx="9237984" cy="5517232"/>
            <a:chOff x="323528" y="1296147"/>
            <a:chExt cx="8987516" cy="529541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527E29-3F3E-124C-95C0-5F4342898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296147"/>
              <a:ext cx="8847405" cy="515719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1110A8-0DFC-A340-BAED-79CC57A01F1C}"/>
                </a:ext>
              </a:extLst>
            </p:cNvPr>
            <p:cNvSpPr/>
            <p:nvPr/>
          </p:nvSpPr>
          <p:spPr bwMode="auto">
            <a:xfrm>
              <a:off x="8203385" y="6093297"/>
              <a:ext cx="1107659" cy="49826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/>
              <a:t>ControlRequest</a:t>
            </a:r>
            <a:r>
              <a:rPr lang="en-US" altLang="ko-KR" b="1" dirty="0"/>
              <a:t> </a:t>
            </a:r>
            <a:r>
              <a:rPr lang="en-US" altLang="ko-KR" b="1"/>
              <a:t>POSTMAN Script ( LED Control )</a:t>
            </a:r>
            <a:endParaRPr lang="ko-KR" altLang="en-US" b="1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8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Linear Layout(</a:t>
            </a:r>
            <a:r>
              <a:rPr lang="ko-KR" altLang="en-US" b="1" dirty="0" err="1"/>
              <a:t>리니어</a:t>
            </a:r>
            <a:r>
              <a:rPr lang="ko-KR" altLang="en-US" b="1" dirty="0"/>
              <a:t> 레이아웃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ko-KR" dirty="0"/>
              <a:t>Linear Layout</a:t>
            </a:r>
            <a:r>
              <a:rPr lang="ko-KR" altLang="en-US" dirty="0"/>
              <a:t>은 </a:t>
            </a:r>
            <a:r>
              <a:rPr lang="en-US" altLang="ko-KR" dirty="0"/>
              <a:t>Child View</a:t>
            </a:r>
            <a:r>
              <a:rPr lang="ko-KR" altLang="en-US" dirty="0"/>
              <a:t>를 일렬로 배치하는 </a:t>
            </a:r>
            <a:r>
              <a:rPr lang="en-US" altLang="ko-KR" dirty="0"/>
              <a:t>Layout. 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안에 배치되는 </a:t>
            </a:r>
            <a:r>
              <a:rPr lang="en-US" altLang="ko-KR" dirty="0"/>
              <a:t>View</a:t>
            </a:r>
            <a:r>
              <a:rPr lang="ko-KR" altLang="en-US" dirty="0"/>
              <a:t>는 </a:t>
            </a:r>
            <a:r>
              <a:rPr lang="en-US" altLang="ko-KR" dirty="0"/>
              <a:t>Child View</a:t>
            </a:r>
            <a:r>
              <a:rPr lang="ko-KR" altLang="en-US" dirty="0"/>
              <a:t>가 됨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Layout</a:t>
            </a:r>
            <a:r>
              <a:rPr lang="ko-KR" altLang="en-US" dirty="0"/>
              <a:t>중에 </a:t>
            </a:r>
            <a:r>
              <a:rPr lang="en-US" altLang="ko-KR" dirty="0"/>
              <a:t>Relative Layout</a:t>
            </a:r>
            <a:r>
              <a:rPr lang="ko-KR" altLang="en-US" dirty="0"/>
              <a:t>과 함께 가장 많이 사용하는 레이아웃</a:t>
            </a:r>
            <a:r>
              <a:rPr lang="en-US" altLang="ko-KR" dirty="0"/>
              <a:t>. 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/>
              <a:t>Linear Layout</a:t>
            </a:r>
            <a:r>
              <a:rPr lang="ko-KR" altLang="en-US" dirty="0"/>
              <a:t>의 핵심 속성은 </a:t>
            </a:r>
            <a:r>
              <a:rPr lang="en-US" altLang="ko-KR" dirty="0"/>
              <a:t>orientation.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12887"/>
              </p:ext>
            </p:extLst>
          </p:nvPr>
        </p:nvGraphicFramePr>
        <p:xfrm>
          <a:off x="488504" y="3043257"/>
          <a:ext cx="6624736" cy="3122047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7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5D5D5D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속성명</a:t>
                      </a:r>
                      <a:endParaRPr lang="ko-KR" altLang="en-US" sz="1500" b="1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5D5D5D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값 </a:t>
                      </a:r>
                      <a:endParaRPr lang="ko-KR" altLang="en-US" sz="1500" b="1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58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layout_width</a:t>
                      </a:r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,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layout_height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fill_parent</a:t>
                      </a:r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,  </a:t>
                      </a:r>
                    </a:p>
                    <a:p>
                      <a:pPr algn="ctr"/>
                      <a:r>
                        <a:rPr lang="en-US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match_parent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fill_parent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와 </a:t>
                      </a:r>
                      <a:r>
                        <a:rPr lang="en-US" altLang="ko-KR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match_parent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는 현재 </a:t>
                      </a:r>
                      <a:r>
                        <a:rPr lang="ko-KR" altLang="en-US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뷰의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크기를 부모의 크기와 맞춘다는 뜻</a:t>
                      </a:r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</a:t>
                      </a:r>
                      <a:endParaRPr lang="en-US" altLang="ko-KR" sz="1000" dirty="0">
                        <a:solidFill>
                          <a:srgbClr val="5D5D5D"/>
                        </a:solidFill>
                        <a:effectLst/>
                        <a:latin typeface="Gulim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fill_parent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는 </a:t>
                      </a:r>
                      <a:r>
                        <a:rPr lang="ko-KR" altLang="en-US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안드로이드에서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권장하지 않음</a:t>
                      </a:r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. </a:t>
                      </a:r>
                    </a:p>
                    <a:p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따라서 </a:t>
                      </a:r>
                      <a:r>
                        <a:rPr lang="en-US" altLang="ko-KR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match_parent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를 사용하면 됨</a:t>
                      </a:r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rgbClr val="5D5D5D"/>
                        </a:solidFill>
                        <a:effectLst/>
                        <a:latin typeface="Gulim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wrap_content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는 내부 요소에 따라서 크기를 조절함</a:t>
                      </a:r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.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2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wrap_content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405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orientation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vertical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</a:t>
                      </a:r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Child</a:t>
                      </a:r>
                      <a:r>
                        <a:rPr lang="en-US" altLang="ko-KR" sz="1000" baseline="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View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를 위에서 아래로 배치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horizontal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</a:t>
                      </a:r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Child</a:t>
                      </a:r>
                      <a:r>
                        <a:rPr lang="en-US" altLang="ko-KR" sz="1000" baseline="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View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를 왼쪽에서 오른쪽으로 배치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405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gravity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center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</a:t>
                      </a:r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Child</a:t>
                      </a:r>
                      <a:r>
                        <a:rPr lang="en-US" altLang="ko-KR" sz="1000" baseline="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View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를 정 중앙에 배치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center_horizontal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</a:t>
                      </a:r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Child</a:t>
                      </a:r>
                      <a:r>
                        <a:rPr lang="en-US" altLang="ko-KR" sz="1000" baseline="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View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를 수평 중앙배치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center_vertical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</a:t>
                      </a:r>
                      <a:r>
                        <a:rPr lang="en-US" altLang="ko-KR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Child</a:t>
                      </a:r>
                      <a:r>
                        <a:rPr lang="en-US" altLang="ko-KR" sz="1000" baseline="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 View</a:t>
                      </a:r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를 수직 중앙배치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40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layout_weight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number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5D5D5D"/>
                          </a:solidFill>
                          <a:effectLst/>
                          <a:latin typeface="Gulim"/>
                        </a:rPr>
                        <a:t> 화면을 비율로 나눔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69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/>
              <a:t>ControlRequest</a:t>
            </a:r>
            <a:r>
              <a:rPr lang="en-US" altLang="ko-KR" b="1" dirty="0"/>
              <a:t> Java Code Review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4976" y="1340767"/>
            <a:ext cx="4716016" cy="5056858"/>
          </a:xfrm>
        </p:spPr>
        <p:txBody>
          <a:bodyPr/>
          <a:lstStyle/>
          <a:p>
            <a:pPr marL="0" indent="0"/>
            <a:r>
              <a:rPr lang="en-US" altLang="ko-KR" sz="800" b="1"/>
              <a:t>private </a:t>
            </a:r>
            <a:r>
              <a:rPr lang="en-US" altLang="ko-KR" sz="800"/>
              <a:t>String </a:t>
            </a:r>
            <a:r>
              <a:rPr lang="en-US" altLang="ko-KR" sz="800" b="1"/>
              <a:t>ServiceAEName </a:t>
            </a:r>
            <a:r>
              <a:rPr lang="en-US" altLang="ko-KR" sz="800"/>
              <a:t>= </a:t>
            </a:r>
            <a:r>
              <a:rPr lang="en-US" altLang="ko-KR" sz="800" b="1"/>
              <a:t>"ae-edu1"</a:t>
            </a:r>
            <a:r>
              <a:rPr lang="en-US" altLang="ko-KR" sz="800"/>
              <a:t>;</a:t>
            </a:r>
            <a:endParaRPr lang="en-US" altLang="ko-KR" sz="800" b="1"/>
          </a:p>
          <a:p>
            <a:pPr marL="0" indent="0"/>
            <a:r>
              <a:rPr lang="en-US" altLang="ko-KR" sz="800" b="1"/>
              <a:t>…</a:t>
            </a:r>
          </a:p>
          <a:p>
            <a:pPr marL="0" indent="0"/>
            <a:endParaRPr lang="en-US" altLang="ko-KR" sz="800" b="1"/>
          </a:p>
          <a:p>
            <a:pPr marL="0" indent="0"/>
            <a:r>
              <a:rPr lang="en-US" altLang="ko-KR" sz="800" b="1"/>
              <a:t>public void GetAEInfo() {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>    </a:t>
            </a:r>
            <a:r>
              <a:rPr lang="en-US" altLang="ko-KR" sz="800" b="1">
                <a:solidFill>
                  <a:srgbClr val="FF0000"/>
                </a:solidFill>
              </a:rPr>
              <a:t>csebase.setInfo("192.168.25.47","7579","mobius-yt","1883");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/>
              <a:t>    …</a:t>
            </a:r>
          </a:p>
          <a:p>
            <a:pPr marL="0" indent="0"/>
            <a:r>
              <a:rPr lang="en-US" altLang="ko-KR" sz="800" b="1"/>
              <a:t>    … </a:t>
            </a:r>
            <a:br>
              <a:rPr lang="en-US" altLang="ko-KR" sz="800" b="1"/>
            </a:br>
            <a:r>
              <a:rPr lang="en-US" altLang="ko-KR" sz="800" b="1"/>
              <a:t>}</a:t>
            </a:r>
          </a:p>
          <a:p>
            <a:pPr marL="0" indent="0"/>
            <a:endParaRPr lang="en-US" altLang="ko-KR" sz="800" b="1"/>
          </a:p>
          <a:p>
            <a:pPr marL="0" indent="0"/>
            <a:endParaRPr lang="en-US" altLang="ko-KR" sz="800" b="1"/>
          </a:p>
          <a:p>
            <a:pPr marL="0" indent="0"/>
            <a:endParaRPr lang="en-US" altLang="ko-KR" sz="800" b="1"/>
          </a:p>
          <a:p>
            <a:pPr marL="0" indent="0"/>
            <a:r>
              <a:rPr lang="en-US" altLang="ko-KR" sz="800" b="1"/>
              <a:t>class ControlRequest extends Thread {</a:t>
            </a:r>
            <a:br>
              <a:rPr lang="en-US" altLang="ko-KR" sz="800" b="1"/>
            </a:br>
            <a:r>
              <a:rPr lang="en-US" altLang="ko-KR" sz="800" b="1"/>
              <a:t>    private final Logger LOG = Logger.</a:t>
            </a:r>
            <a:r>
              <a:rPr lang="en-US" altLang="ko-KR" sz="800" b="1" i="1"/>
              <a:t>getLogger</a:t>
            </a:r>
            <a:r>
              <a:rPr lang="en-US" altLang="ko-KR" sz="800" b="1"/>
              <a:t>(ControlRequest.class.getName());</a:t>
            </a:r>
            <a:br>
              <a:rPr lang="en-US" altLang="ko-KR" sz="800" b="1"/>
            </a:br>
            <a:r>
              <a:rPr lang="en-US" altLang="ko-KR" sz="800" b="1"/>
              <a:t>    private IReceived receiver;</a:t>
            </a:r>
            <a:br>
              <a:rPr lang="en-US" altLang="ko-KR" sz="800" b="1"/>
            </a:br>
            <a:r>
              <a:rPr lang="en-US" altLang="ko-KR" sz="800" b="1"/>
              <a:t>    private String container_name = "</a:t>
            </a:r>
            <a:r>
              <a:rPr lang="en-US" altLang="ko-KR" sz="800" b="1">
                <a:solidFill>
                  <a:srgbClr val="FF0000"/>
                </a:solidFill>
              </a:rPr>
              <a:t>cnt-led</a:t>
            </a:r>
            <a:r>
              <a:rPr lang="en-US" altLang="ko-KR" sz="800" b="1"/>
              <a:t>";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>    public ContentInstanceObject contentinstance;</a:t>
            </a:r>
            <a:br>
              <a:rPr lang="en-US" altLang="ko-KR" sz="800" b="1"/>
            </a:br>
            <a:r>
              <a:rPr lang="en-US" altLang="ko-KR" sz="800" b="1"/>
              <a:t>    public ControlRequest(String comm) {</a:t>
            </a:r>
            <a:br>
              <a:rPr lang="en-US" altLang="ko-KR" sz="800" b="1"/>
            </a:br>
            <a:r>
              <a:rPr lang="en-US" altLang="ko-KR" sz="800" b="1"/>
              <a:t>        contentinstance = new ContentInstanceObject();</a:t>
            </a:r>
            <a:br>
              <a:rPr lang="en-US" altLang="ko-KR" sz="800" b="1"/>
            </a:br>
            <a:r>
              <a:rPr lang="en-US" altLang="ko-KR" sz="800" b="1">
                <a:solidFill>
                  <a:srgbClr val="FF0000"/>
                </a:solidFill>
              </a:rPr>
              <a:t>        contentinstance.setContent(comm);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/>
              <a:t>    }</a:t>
            </a:r>
            <a:br>
              <a:rPr lang="en-US" altLang="ko-KR" sz="800" b="1"/>
            </a:br>
            <a:r>
              <a:rPr lang="en-US" altLang="ko-KR" sz="800" b="1"/>
              <a:t>    public void setReceiver(IReceived hanlder) { this.receiver = hanlder; }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endParaRPr lang="ko-KR" altLang="en-US" sz="8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664968" y="820414"/>
            <a:ext cx="5241032" cy="563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altLang="ko-KR" sz="800"/>
              <a:t>         @Override</a:t>
            </a:r>
            <a:br>
              <a:rPr lang="en-US" altLang="ko-KR" sz="800"/>
            </a:br>
            <a:r>
              <a:rPr lang="en-US" altLang="ko-KR" sz="800"/>
              <a:t>    public void run() {</a:t>
            </a:r>
            <a:br>
              <a:rPr lang="en-US" altLang="ko-KR" sz="800"/>
            </a:br>
            <a:r>
              <a:rPr lang="en-US" altLang="ko-KR" sz="800"/>
              <a:t>        try {</a:t>
            </a:r>
            <a:br>
              <a:rPr lang="en-US" altLang="ko-KR" sz="800"/>
            </a:br>
            <a:r>
              <a:rPr lang="en-US" altLang="ko-KR" sz="800"/>
              <a:t>            </a:t>
            </a:r>
            <a:r>
              <a:rPr lang="en-US" altLang="ko-KR" sz="800">
                <a:solidFill>
                  <a:srgbClr val="FF0000"/>
                </a:solidFill>
              </a:rPr>
              <a:t>String sb = </a:t>
            </a:r>
            <a:r>
              <a:rPr lang="en-US" altLang="ko-KR" sz="800" i="1">
                <a:solidFill>
                  <a:srgbClr val="FF0000"/>
                </a:solidFill>
              </a:rPr>
              <a:t>csebase</a:t>
            </a:r>
            <a:r>
              <a:rPr lang="en-US" altLang="ko-KR" sz="800">
                <a:solidFill>
                  <a:srgbClr val="FF0000"/>
                </a:solidFill>
              </a:rPr>
              <a:t>.getServiceUrl() +"/" + ServiceAEName + "/" + container_name;</a:t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URL mUrl = new URL(sb);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HttpURLConnection conn = (HttpURLConnection) mUrl.openConnection();</a:t>
            </a:r>
            <a:br>
              <a:rPr lang="en-US" altLang="ko-KR" sz="800"/>
            </a:br>
            <a:r>
              <a:rPr lang="en-US" altLang="ko-KR" sz="800"/>
              <a:t>            conn.setRequestMethod("</a:t>
            </a:r>
            <a:r>
              <a:rPr lang="en-US" altLang="ko-KR" sz="800">
                <a:solidFill>
                  <a:srgbClr val="FF0000"/>
                </a:solidFill>
              </a:rPr>
              <a:t>POST</a:t>
            </a:r>
            <a:r>
              <a:rPr lang="en-US" altLang="ko-KR" sz="800"/>
              <a:t>");</a:t>
            </a:r>
            <a:br>
              <a:rPr lang="en-US" altLang="ko-KR" sz="800"/>
            </a:br>
            <a:r>
              <a:rPr lang="en-US" altLang="ko-KR" sz="800"/>
              <a:t>            conn.setDoInput(true);</a:t>
            </a:r>
            <a:br>
              <a:rPr lang="en-US" altLang="ko-KR" sz="800"/>
            </a:br>
            <a:r>
              <a:rPr lang="en-US" altLang="ko-KR" sz="800"/>
              <a:t>            conn.setDoOutput(true);</a:t>
            </a:r>
            <a:br>
              <a:rPr lang="en-US" altLang="ko-KR" sz="800"/>
            </a:br>
            <a:r>
              <a:rPr lang="en-US" altLang="ko-KR" sz="800"/>
              <a:t>            conn.setUseCaches(false);</a:t>
            </a:r>
            <a:br>
              <a:rPr lang="en-US" altLang="ko-KR" sz="800"/>
            </a:br>
            <a:r>
              <a:rPr lang="en-US" altLang="ko-KR" sz="800"/>
              <a:t>            conn.setInstanceFollowRedirects(false);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conn.setRequestProperty("Accept", "application/xml");</a:t>
            </a:r>
            <a:br>
              <a:rPr lang="en-US" altLang="ko-KR" sz="800"/>
            </a:br>
            <a:r>
              <a:rPr lang="en-US" altLang="ko-KR" sz="800"/>
              <a:t>            conn.setRequestProperty("Content-Type", </a:t>
            </a:r>
            <a:r>
              <a:rPr lang="en-US" altLang="ko-KR" sz="800">
                <a:solidFill>
                  <a:srgbClr val="FF0000"/>
                </a:solidFill>
              </a:rPr>
              <a:t>"application/vnd.onem2m-res+xml;ty=4"</a:t>
            </a:r>
            <a:r>
              <a:rPr lang="en-US" altLang="ko-KR" sz="800"/>
              <a:t>);</a:t>
            </a:r>
            <a:br>
              <a:rPr lang="en-US" altLang="ko-KR" sz="800"/>
            </a:br>
            <a:r>
              <a:rPr lang="en-US" altLang="ko-KR" sz="800"/>
              <a:t>            conn.setRequestProperty("locale", "ko");</a:t>
            </a:r>
            <a:br>
              <a:rPr lang="en-US" altLang="ko-KR" sz="800"/>
            </a:br>
            <a:r>
              <a:rPr lang="en-US" altLang="ko-KR" sz="800"/>
              <a:t>            conn.setRequestProperty("X-M2M-RI", "12345");</a:t>
            </a:r>
            <a:br>
              <a:rPr lang="en-US" altLang="ko-KR" sz="800"/>
            </a:br>
            <a:r>
              <a:rPr lang="en-US" altLang="ko-KR" sz="800"/>
              <a:t>            conn.setRequestProperty("X-M2M-Origin", </a:t>
            </a:r>
            <a:r>
              <a:rPr lang="en-US" altLang="ko-KR" sz="800" i="1">
                <a:solidFill>
                  <a:srgbClr val="FF0000"/>
                </a:solidFill>
              </a:rPr>
              <a:t>ae</a:t>
            </a:r>
            <a:r>
              <a:rPr lang="en-US" altLang="ko-KR" sz="800">
                <a:solidFill>
                  <a:srgbClr val="FF0000"/>
                </a:solidFill>
              </a:rPr>
              <a:t>.getAEid()</a:t>
            </a:r>
            <a:r>
              <a:rPr lang="en-US" altLang="ko-KR" sz="800"/>
              <a:t> 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String reqContent = </a:t>
            </a:r>
            <a:r>
              <a:rPr lang="en-US" altLang="ko-KR" sz="800">
                <a:solidFill>
                  <a:srgbClr val="FF0000"/>
                </a:solidFill>
              </a:rPr>
              <a:t>contentinstance.makeXML();</a:t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/>
              <a:t>            conn.setRequestProperty("Content-Length", String.</a:t>
            </a:r>
            <a:r>
              <a:rPr lang="en-US" altLang="ko-KR" sz="800" i="1"/>
              <a:t>valueOf</a:t>
            </a:r>
            <a:r>
              <a:rPr lang="en-US" altLang="ko-KR" sz="800"/>
              <a:t>(reqContent.length()));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DataOutputStream dos = new DataOutputStream(conn.getOutputStream());</a:t>
            </a:r>
            <a:br>
              <a:rPr lang="en-US" altLang="ko-KR" sz="800"/>
            </a:br>
            <a:r>
              <a:rPr lang="en-US" altLang="ko-KR" sz="800"/>
              <a:t>            dos.write(reqContent.getBytes());</a:t>
            </a:r>
            <a:br>
              <a:rPr lang="en-US" altLang="ko-KR" sz="800"/>
            </a:br>
            <a:r>
              <a:rPr lang="en-US" altLang="ko-KR" sz="800"/>
              <a:t>            dos.flush();</a:t>
            </a:r>
            <a:br>
              <a:rPr lang="en-US" altLang="ko-KR" sz="800"/>
            </a:br>
            <a:r>
              <a:rPr lang="en-US" altLang="ko-KR" sz="800"/>
              <a:t>            dos.close();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BufferedReader in = new BufferedReader(new InputStreamReader(conn.getInputStream()));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String resp = "";</a:t>
            </a:r>
            <a:br>
              <a:rPr lang="en-US" altLang="ko-KR" sz="800"/>
            </a:br>
            <a:r>
              <a:rPr lang="en-US" altLang="ko-KR" sz="800"/>
              <a:t>            String strLine="";</a:t>
            </a:r>
            <a:br>
              <a:rPr lang="en-US" altLang="ko-KR" sz="800"/>
            </a:br>
            <a:r>
              <a:rPr lang="en-US" altLang="ko-KR" sz="800"/>
              <a:t>            while ((strLine = in.readLine()) != null) {</a:t>
            </a:r>
            <a:br>
              <a:rPr lang="en-US" altLang="ko-KR" sz="800"/>
            </a:br>
            <a:r>
              <a:rPr lang="en-US" altLang="ko-KR" sz="800"/>
              <a:t>                resp += strLine;</a:t>
            </a:r>
            <a:br>
              <a:rPr lang="en-US" altLang="ko-KR" sz="800"/>
            </a:br>
            <a:r>
              <a:rPr lang="en-US" altLang="ko-KR" sz="800"/>
              <a:t>            }</a:t>
            </a:r>
            <a:br>
              <a:rPr lang="en-US" altLang="ko-KR" sz="800"/>
            </a:br>
            <a:r>
              <a:rPr lang="en-US" altLang="ko-KR" sz="800"/>
              <a:t>            if (resp != "") {</a:t>
            </a:r>
            <a:br>
              <a:rPr lang="en-US" altLang="ko-KR" sz="800"/>
            </a:br>
            <a:r>
              <a:rPr lang="en-US" altLang="ko-KR" sz="800"/>
              <a:t>                receiver.getResponseBody(resp);</a:t>
            </a:r>
            <a:br>
              <a:rPr lang="en-US" altLang="ko-KR" sz="800"/>
            </a:br>
            <a:r>
              <a:rPr lang="en-US" altLang="ko-KR" sz="800"/>
              <a:t>            }</a:t>
            </a:r>
            <a:br>
              <a:rPr lang="en-US" altLang="ko-KR" sz="800"/>
            </a:br>
            <a:r>
              <a:rPr lang="en-US" altLang="ko-KR" sz="800"/>
              <a:t>            conn.disconnect();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} catch (Exception exp) {</a:t>
            </a:r>
            <a:br>
              <a:rPr lang="en-US" altLang="ko-KR" sz="800"/>
            </a:br>
            <a:r>
              <a:rPr lang="en-US" altLang="ko-KR" sz="800"/>
              <a:t>            LOG.log(Level.</a:t>
            </a:r>
            <a:r>
              <a:rPr lang="en-US" altLang="ko-KR" sz="800" i="1"/>
              <a:t>SEVERE</a:t>
            </a:r>
            <a:r>
              <a:rPr lang="en-US" altLang="ko-KR" sz="800"/>
              <a:t>, exp.getMessage());</a:t>
            </a:r>
            <a:br>
              <a:rPr lang="en-US" altLang="ko-KR" sz="800"/>
            </a:br>
            <a:r>
              <a:rPr lang="en-US" altLang="ko-KR" sz="800"/>
              <a:t>        }</a:t>
            </a:r>
            <a:br>
              <a:rPr lang="en-US" altLang="ko-KR" sz="800"/>
            </a:br>
            <a:r>
              <a:rPr lang="en-US" altLang="ko-KR" sz="800"/>
              <a:t>    }</a:t>
            </a:r>
            <a:br>
              <a:rPr lang="en-US" altLang="ko-KR" sz="800"/>
            </a:br>
            <a:r>
              <a:rPr lang="en-US" altLang="ko-KR" sz="800"/>
              <a:t>}</a:t>
            </a:r>
            <a:endParaRPr lang="ko-KR" altLang="en-US" sz="8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32" y="3035471"/>
            <a:ext cx="3550344" cy="8975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왼쪽 화살표 5"/>
          <p:cNvSpPr/>
          <p:nvPr/>
        </p:nvSpPr>
        <p:spPr bwMode="auto">
          <a:xfrm>
            <a:off x="4736976" y="3295806"/>
            <a:ext cx="330904" cy="216024"/>
          </a:xfrm>
          <a:prstGeom prst="lef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97"/>
          <a:stretch/>
        </p:blipFill>
        <p:spPr bwMode="auto">
          <a:xfrm>
            <a:off x="7433592" y="4725144"/>
            <a:ext cx="2271936" cy="121331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 bwMode="auto">
          <a:xfrm>
            <a:off x="7041232" y="5270964"/>
            <a:ext cx="288032" cy="174260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00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/>
              <a:t>ContentInstanceObject</a:t>
            </a:r>
            <a:r>
              <a:rPr lang="en-US" altLang="ko-KR" b="1" dirty="0"/>
              <a:t> Java Code Review ( </a:t>
            </a:r>
            <a:r>
              <a:rPr lang="en-US" altLang="ko-KR" b="1" dirty="0" err="1"/>
              <a:t>nmtype</a:t>
            </a:r>
            <a:r>
              <a:rPr lang="en-US" altLang="ko-KR" b="1" dirty="0"/>
              <a:t> - shot name, long name)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340766"/>
            <a:ext cx="4860032" cy="5184577"/>
          </a:xfrm>
          <a:ln>
            <a:noFill/>
          </a:ln>
        </p:spPr>
        <p:txBody>
          <a:bodyPr/>
          <a:lstStyle/>
          <a:p>
            <a:pPr marL="0" indent="0"/>
            <a:endParaRPr lang="en-US" altLang="ko-KR" sz="900" b="1"/>
          </a:p>
          <a:p>
            <a:pPr marL="0" indent="0"/>
            <a:endParaRPr lang="en-US" altLang="ko-KR" sz="900" b="1"/>
          </a:p>
          <a:p>
            <a:pPr marL="0" indent="0"/>
            <a:endParaRPr lang="en-US" altLang="ko-KR" sz="900" b="1"/>
          </a:p>
          <a:p>
            <a:pPr marL="0" indent="0"/>
            <a:endParaRPr lang="en-US" altLang="ko-KR" sz="900" b="1"/>
          </a:p>
          <a:p>
            <a:pPr marL="0" indent="0"/>
            <a:endParaRPr lang="en-US" altLang="ko-KR" sz="900" b="1"/>
          </a:p>
          <a:p>
            <a:pPr marL="0" indent="0"/>
            <a:endParaRPr lang="en-US" altLang="ko-KR" sz="900" b="1"/>
          </a:p>
          <a:p>
            <a:pPr marL="0" indent="0"/>
            <a:endParaRPr lang="en-US" altLang="ko-KR" sz="900" b="1"/>
          </a:p>
          <a:p>
            <a:pPr marL="0" indent="0"/>
            <a:r>
              <a:rPr lang="en-US" altLang="ko-KR" sz="900" b="1"/>
              <a:t>public class ContentInstanceObject {</a:t>
            </a:r>
            <a:br>
              <a:rPr lang="en-US" altLang="ko-KR" sz="900" b="1"/>
            </a:br>
            <a:r>
              <a:rPr lang="en-US" altLang="ko-KR" sz="900" b="1"/>
              <a:t>    private String content = "";</a:t>
            </a:r>
            <a:br>
              <a:rPr lang="en-US" altLang="ko-KR" sz="900" b="1"/>
            </a:br>
            <a:r>
              <a:rPr lang="en-US" altLang="ko-KR" sz="900" b="1"/>
              <a:t>    public void setContent(String contentValue) {</a:t>
            </a:r>
            <a:br>
              <a:rPr lang="en-US" altLang="ko-KR" sz="900" b="1"/>
            </a:br>
            <a:r>
              <a:rPr lang="en-US" altLang="ko-KR" sz="900" b="1"/>
              <a:t>        this.content = contentValue; }</a:t>
            </a:r>
            <a:br>
              <a:rPr lang="en-US" altLang="ko-KR" sz="900" b="1"/>
            </a:br>
            <a:r>
              <a:rPr lang="en-US" altLang="ko-KR" sz="900" b="1"/>
              <a:t/>
            </a:r>
            <a:br>
              <a:rPr lang="en-US" altLang="ko-KR" sz="900" b="1"/>
            </a:br>
            <a:r>
              <a:rPr lang="en-US" altLang="ko-KR" sz="900" b="1"/>
              <a:t>    public String makeXML() {</a:t>
            </a:r>
            <a:br>
              <a:rPr lang="en-US" altLang="ko-KR" sz="900" b="1"/>
            </a:br>
            <a:r>
              <a:rPr lang="en-US" altLang="ko-KR" sz="900" b="1"/>
              <a:t>        String xml = "";</a:t>
            </a:r>
            <a:br>
              <a:rPr lang="en-US" altLang="ko-KR" sz="900" b="1"/>
            </a:br>
            <a:r>
              <a:rPr lang="en-US" altLang="ko-KR" sz="900" b="1"/>
              <a:t/>
            </a:r>
            <a:br>
              <a:rPr lang="en-US" altLang="ko-KR" sz="900" b="1"/>
            </a:br>
            <a:r>
              <a:rPr lang="en-US" altLang="ko-KR" sz="900" b="1"/>
              <a:t>        </a:t>
            </a:r>
            <a:r>
              <a:rPr lang="en-US" altLang="ko-KR" sz="900" b="1">
                <a:solidFill>
                  <a:schemeClr val="accent4"/>
                </a:solidFill>
              </a:rPr>
              <a:t>xml += </a:t>
            </a:r>
            <a:r>
              <a:rPr lang="en-US" altLang="ko-KR" sz="900" b="1">
                <a:solidFill>
                  <a:srgbClr val="FF0000"/>
                </a:solidFill>
              </a:rPr>
              <a:t>"&lt;?xml version=\"1.0\" encoding=\"UTF-8\"?&gt;";</a:t>
            </a:r>
            <a:br>
              <a:rPr lang="en-US" altLang="ko-KR" sz="900" b="1">
                <a:solidFill>
                  <a:srgbClr val="FF0000"/>
                </a:solidFill>
              </a:rPr>
            </a:br>
            <a:r>
              <a:rPr lang="en-US" altLang="ko-KR" sz="900" b="1">
                <a:solidFill>
                  <a:srgbClr val="FF0000"/>
                </a:solidFill>
              </a:rPr>
              <a:t>        </a:t>
            </a:r>
            <a:r>
              <a:rPr lang="en-US" altLang="ko-KR" sz="900" b="1">
                <a:solidFill>
                  <a:schemeClr val="accent4"/>
                </a:solidFill>
              </a:rPr>
              <a:t>xml += </a:t>
            </a:r>
            <a:r>
              <a:rPr lang="en-US" altLang="ko-KR" sz="900" b="1">
                <a:solidFill>
                  <a:srgbClr val="FF0000"/>
                </a:solidFill>
              </a:rPr>
              <a:t>"&lt;m2m:cin ";</a:t>
            </a:r>
            <a:br>
              <a:rPr lang="en-US" altLang="ko-KR" sz="900" b="1">
                <a:solidFill>
                  <a:srgbClr val="FF0000"/>
                </a:solidFill>
              </a:rPr>
            </a:br>
            <a:r>
              <a:rPr lang="en-US" altLang="ko-KR" sz="900" b="1">
                <a:solidFill>
                  <a:srgbClr val="FF0000"/>
                </a:solidFill>
              </a:rPr>
              <a:t>        </a:t>
            </a:r>
            <a:r>
              <a:rPr lang="en-US" altLang="ko-KR" sz="900" b="1">
                <a:solidFill>
                  <a:schemeClr val="accent4"/>
                </a:solidFill>
              </a:rPr>
              <a:t>xml += </a:t>
            </a:r>
            <a:r>
              <a:rPr lang="en-US" altLang="ko-KR" sz="900" b="1">
                <a:solidFill>
                  <a:srgbClr val="FF0000"/>
                </a:solidFill>
              </a:rPr>
              <a:t>"xmlns:m2m=\"http://www.onem2m.org/xml/protocols\" ";</a:t>
            </a:r>
            <a:br>
              <a:rPr lang="en-US" altLang="ko-KR" sz="900" b="1">
                <a:solidFill>
                  <a:srgbClr val="FF0000"/>
                </a:solidFill>
              </a:rPr>
            </a:br>
            <a:r>
              <a:rPr lang="en-US" altLang="ko-KR" sz="900" b="1">
                <a:solidFill>
                  <a:schemeClr val="accent4"/>
                </a:solidFill>
              </a:rPr>
              <a:t>        xml += </a:t>
            </a:r>
            <a:r>
              <a:rPr lang="en-US" altLang="ko-KR" sz="900" b="1">
                <a:solidFill>
                  <a:srgbClr val="FF0000"/>
                </a:solidFill>
              </a:rPr>
              <a:t>"xmlns:xsi=\"http://www.w3.org/2001/XMLSchema-instance\"&gt;";</a:t>
            </a:r>
            <a:br>
              <a:rPr lang="en-US" altLang="ko-KR" sz="900" b="1">
                <a:solidFill>
                  <a:srgbClr val="FF0000"/>
                </a:solidFill>
              </a:rPr>
            </a:br>
            <a:r>
              <a:rPr lang="en-US" altLang="ko-KR" sz="900" b="1">
                <a:solidFill>
                  <a:srgbClr val="FF0000"/>
                </a:solidFill>
              </a:rPr>
              <a:t>        </a:t>
            </a:r>
            <a:r>
              <a:rPr lang="en-US" altLang="ko-KR" sz="900" b="1">
                <a:solidFill>
                  <a:schemeClr val="accent4"/>
                </a:solidFill>
              </a:rPr>
              <a:t>xml += </a:t>
            </a:r>
            <a:r>
              <a:rPr lang="en-US" altLang="ko-KR" sz="900" b="1">
                <a:solidFill>
                  <a:srgbClr val="FF0000"/>
                </a:solidFill>
              </a:rPr>
              <a:t>"&lt;cnf&gt;text&lt;/cnf&gt;";</a:t>
            </a:r>
            <a:br>
              <a:rPr lang="en-US" altLang="ko-KR" sz="900" b="1">
                <a:solidFill>
                  <a:srgbClr val="FF0000"/>
                </a:solidFill>
              </a:rPr>
            </a:br>
            <a:r>
              <a:rPr lang="en-US" altLang="ko-KR" sz="900" b="1">
                <a:solidFill>
                  <a:srgbClr val="FF0000"/>
                </a:solidFill>
              </a:rPr>
              <a:t>        </a:t>
            </a:r>
            <a:r>
              <a:rPr lang="en-US" altLang="ko-KR" sz="900" b="1">
                <a:solidFill>
                  <a:schemeClr val="accent4"/>
                </a:solidFill>
              </a:rPr>
              <a:t>xml += </a:t>
            </a:r>
            <a:r>
              <a:rPr lang="en-US" altLang="ko-KR" sz="900" b="1">
                <a:solidFill>
                  <a:srgbClr val="FF0000"/>
                </a:solidFill>
              </a:rPr>
              <a:t>"&lt;con&gt;" + content + "&lt;/con&gt;";</a:t>
            </a:r>
            <a:br>
              <a:rPr lang="en-US" altLang="ko-KR" sz="900" b="1">
                <a:solidFill>
                  <a:srgbClr val="FF0000"/>
                </a:solidFill>
              </a:rPr>
            </a:br>
            <a:r>
              <a:rPr lang="en-US" altLang="ko-KR" sz="900" b="1">
                <a:solidFill>
                  <a:srgbClr val="FF0000"/>
                </a:solidFill>
              </a:rPr>
              <a:t>        </a:t>
            </a:r>
            <a:r>
              <a:rPr lang="en-US" altLang="ko-KR" sz="900" b="1">
                <a:solidFill>
                  <a:schemeClr val="accent4"/>
                </a:solidFill>
              </a:rPr>
              <a:t>xml += </a:t>
            </a:r>
            <a:r>
              <a:rPr lang="en-US" altLang="ko-KR" sz="900" b="1">
                <a:solidFill>
                  <a:srgbClr val="FF0000"/>
                </a:solidFill>
              </a:rPr>
              <a:t>"&lt;/m2m:cin&gt;";</a:t>
            </a:r>
            <a:br>
              <a:rPr lang="en-US" altLang="ko-KR" sz="900" b="1">
                <a:solidFill>
                  <a:srgbClr val="FF0000"/>
                </a:solidFill>
              </a:rPr>
            </a:br>
            <a:r>
              <a:rPr lang="en-US" altLang="ko-KR" sz="900" b="1"/>
              <a:t/>
            </a:r>
            <a:br>
              <a:rPr lang="en-US" altLang="ko-KR" sz="900" b="1"/>
            </a:br>
            <a:r>
              <a:rPr lang="en-US" altLang="ko-KR" sz="900" b="1"/>
              <a:t>        return xml;</a:t>
            </a:r>
            <a:br>
              <a:rPr lang="en-US" altLang="ko-KR" sz="900" b="1"/>
            </a:br>
            <a:r>
              <a:rPr lang="en-US" altLang="ko-KR" sz="900" b="1"/>
              <a:t>    }</a:t>
            </a:r>
            <a:br>
              <a:rPr lang="en-US" altLang="ko-KR" sz="900" b="1"/>
            </a:br>
            <a:r>
              <a:rPr lang="en-US" altLang="ko-KR" sz="900" b="1"/>
              <a:t>}</a:t>
            </a:r>
            <a:br>
              <a:rPr lang="en-US" altLang="ko-KR" sz="900" b="1"/>
            </a:br>
            <a:endParaRPr lang="en-US" altLang="ko-KR" sz="900" b="1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8439" y="6021288"/>
            <a:ext cx="479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Short Name Type Recommaned</a:t>
            </a:r>
            <a:endParaRPr lang="ko-KR" altLang="en-US" sz="240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1446262"/>
            <a:ext cx="4335809" cy="26308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0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/>
              <a:t>AE Create POSTMAN Script [ AE-ID ]</a:t>
            </a:r>
            <a:endParaRPr lang="ko-KR" altLang="en-US" b="1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8"/>
          <a:stretch/>
        </p:blipFill>
        <p:spPr bwMode="auto">
          <a:xfrm>
            <a:off x="268921" y="1268760"/>
            <a:ext cx="475608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74"/>
          <a:stretch/>
        </p:blipFill>
        <p:spPr bwMode="auto">
          <a:xfrm>
            <a:off x="5080102" y="1787218"/>
            <a:ext cx="4599552" cy="19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340930" y="1727508"/>
            <a:ext cx="3168352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457056" y="2857585"/>
            <a:ext cx="4222598" cy="85479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12938" y="1763512"/>
            <a:ext cx="864096" cy="288032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168689" y="2155351"/>
            <a:ext cx="697037" cy="238043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933218" y="3852919"/>
            <a:ext cx="432805" cy="178845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897216" y="3151790"/>
            <a:ext cx="927759" cy="178845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68923" y="2492896"/>
            <a:ext cx="4756085" cy="15841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98"/>
          <a:stretch/>
        </p:blipFill>
        <p:spPr bwMode="auto">
          <a:xfrm>
            <a:off x="144554" y="4439290"/>
            <a:ext cx="4894692" cy="2086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 bwMode="auto">
          <a:xfrm>
            <a:off x="128464" y="4293096"/>
            <a:ext cx="957706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0033CC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4160912" y="4472924"/>
            <a:ext cx="836377" cy="3134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20212" y="6248134"/>
            <a:ext cx="1224541" cy="1608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01"/>
          <a:stretch/>
        </p:blipFill>
        <p:spPr bwMode="auto">
          <a:xfrm>
            <a:off x="5169024" y="4438462"/>
            <a:ext cx="4664968" cy="1460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8918707" y="4437112"/>
            <a:ext cx="920015" cy="3134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5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/>
              <a:t>AE Create </a:t>
            </a:r>
            <a:r>
              <a:rPr lang="en-US" altLang="ko-KR" b="1" dirty="0"/>
              <a:t>Java Code Review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4976" y="1340767"/>
            <a:ext cx="4716016" cy="5056858"/>
          </a:xfrm>
        </p:spPr>
        <p:txBody>
          <a:bodyPr/>
          <a:lstStyle/>
          <a:p>
            <a:pPr marL="0" indent="0"/>
            <a:r>
              <a:rPr lang="en-US" altLang="ko-KR" sz="800" b="1"/>
              <a:t>private </a:t>
            </a:r>
            <a:r>
              <a:rPr lang="en-US" altLang="ko-KR" sz="800"/>
              <a:t>String </a:t>
            </a:r>
            <a:r>
              <a:rPr lang="en-US" altLang="ko-KR" sz="800" b="1"/>
              <a:t>ServiceAEName </a:t>
            </a:r>
            <a:r>
              <a:rPr lang="en-US" altLang="ko-KR" sz="800"/>
              <a:t>= </a:t>
            </a:r>
            <a:r>
              <a:rPr lang="en-US" altLang="ko-KR" sz="800" b="1"/>
              <a:t>"ae-edu1"</a:t>
            </a:r>
            <a:r>
              <a:rPr lang="en-US" altLang="ko-KR" sz="800"/>
              <a:t>;</a:t>
            </a:r>
            <a:endParaRPr lang="en-US" altLang="ko-KR" sz="800" b="1"/>
          </a:p>
          <a:p>
            <a:pPr marL="0" indent="0"/>
            <a:r>
              <a:rPr lang="en-US" altLang="ko-KR" sz="800" b="1"/>
              <a:t>…</a:t>
            </a:r>
          </a:p>
          <a:p>
            <a:pPr marL="0" indent="0"/>
            <a:r>
              <a:rPr lang="en-US" altLang="ko-KR" sz="800" b="1"/>
              <a:t>public void GetAEInfo() {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>    </a:t>
            </a:r>
            <a:r>
              <a:rPr lang="en-US" altLang="ko-KR" sz="800" b="1">
                <a:solidFill>
                  <a:srgbClr val="FF0000"/>
                </a:solidFill>
              </a:rPr>
              <a:t>csebase.setInfo("192.168.25.47","7579","mobius-yt","1883");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>
                <a:solidFill>
                  <a:srgbClr val="FF0000"/>
                </a:solidFill>
              </a:rPr>
              <a:t>    ae.setAppName("ncubeapp");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>
                <a:solidFill>
                  <a:srgbClr val="FF0000"/>
                </a:solidFill>
              </a:rPr>
              <a:t/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/>
              <a:t>    …</a:t>
            </a:r>
          </a:p>
          <a:p>
            <a:pPr marL="0" indent="0"/>
            <a:r>
              <a:rPr lang="en-US" altLang="ko-KR" sz="800" b="1"/>
              <a:t>    … </a:t>
            </a:r>
            <a:br>
              <a:rPr lang="en-US" altLang="ko-KR" sz="800" b="1"/>
            </a:br>
            <a:r>
              <a:rPr lang="en-US" altLang="ko-KR" sz="800" b="1"/>
              <a:t>}</a:t>
            </a:r>
          </a:p>
          <a:p>
            <a:pPr marL="0" indent="0"/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endParaRPr lang="en-US" altLang="ko-KR" sz="800" b="1"/>
          </a:p>
          <a:p>
            <a:pPr marL="0" indent="0"/>
            <a:endParaRPr lang="en-US" altLang="ko-KR" sz="800" b="1"/>
          </a:p>
          <a:p>
            <a:pPr marL="0" indent="0"/>
            <a:endParaRPr lang="en-US" altLang="ko-KR" sz="800" b="1"/>
          </a:p>
          <a:p>
            <a:pPr marL="0" indent="0"/>
            <a:r>
              <a:rPr lang="en-US" altLang="ko-KR" sz="800" b="1"/>
              <a:t>class aeCreateRequest extends Thread {</a:t>
            </a:r>
            <a:br>
              <a:rPr lang="en-US" altLang="ko-KR" sz="800" b="1"/>
            </a:br>
            <a:r>
              <a:rPr lang="en-US" altLang="ko-KR" sz="800" b="1"/>
              <a:t>    private final Logger LOG = Logger.</a:t>
            </a:r>
            <a:r>
              <a:rPr lang="en-US" altLang="ko-KR" sz="800" b="1" i="1"/>
              <a:t>getLogger</a:t>
            </a:r>
            <a:r>
              <a:rPr lang="en-US" altLang="ko-KR" sz="800" b="1"/>
              <a:t>(aeCreateRequest.class.getName());</a:t>
            </a:r>
            <a:br>
              <a:rPr lang="en-US" altLang="ko-KR" sz="800" b="1"/>
            </a:br>
            <a:r>
              <a:rPr lang="en-US" altLang="ko-KR" sz="800" b="1"/>
              <a:t>    String TAG = aeCreateRequest.class.getName();</a:t>
            </a:r>
            <a:br>
              <a:rPr lang="en-US" altLang="ko-KR" sz="800" b="1"/>
            </a:br>
            <a:r>
              <a:rPr lang="en-US" altLang="ko-KR" sz="800" b="1"/>
              <a:t>    private IReceived receiver;</a:t>
            </a:r>
            <a:br>
              <a:rPr lang="en-US" altLang="ko-KR" sz="800" b="1"/>
            </a:br>
            <a:r>
              <a:rPr lang="en-US" altLang="ko-KR" sz="800" b="1"/>
              <a:t>    int responseCode=0;</a:t>
            </a:r>
            <a:br>
              <a:rPr lang="en-US" altLang="ko-KR" sz="800" b="1"/>
            </a:br>
            <a:r>
              <a:rPr lang="en-US" altLang="ko-KR" sz="800" b="1"/>
              <a:t>    public ApplicationEntityObject applicationEntity;</a:t>
            </a:r>
            <a:br>
              <a:rPr lang="en-US" altLang="ko-KR" sz="800" b="1"/>
            </a:br>
            <a:r>
              <a:rPr lang="en-US" altLang="ko-KR" sz="800" b="1"/>
              <a:t>    public void setReceiver(IReceived hanlder) { this.receiver = hanlder; }</a:t>
            </a:r>
            <a:br>
              <a:rPr lang="en-US" altLang="ko-KR" sz="800" b="1"/>
            </a:br>
            <a:r>
              <a:rPr lang="en-US" altLang="ko-KR" sz="800" b="1"/>
              <a:t>    public aeCreateRequest(){</a:t>
            </a:r>
            <a:br>
              <a:rPr lang="en-US" altLang="ko-KR" sz="800" b="1"/>
            </a:br>
            <a:r>
              <a:rPr lang="en-US" altLang="ko-KR" sz="800" b="1"/>
              <a:t>        applicationEntity = new ApplicationEntityObject();</a:t>
            </a: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</a:t>
            </a:r>
            <a:r>
              <a:rPr lang="en-US" altLang="ko-KR" sz="800" b="1">
                <a:solidFill>
                  <a:srgbClr val="FF0000"/>
                </a:solidFill>
              </a:rPr>
              <a:t>applicationEntity.setResourceName(ae.getappName());</a:t>
            </a:r>
            <a:r>
              <a:rPr lang="en-US" altLang="ko-KR" sz="800">
                <a:solidFill>
                  <a:srgbClr val="FF0000"/>
                </a:solidFill>
              </a:rPr>
              <a:t/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/>
              <a:t>    }</a:t>
            </a: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endParaRPr lang="ko-KR" altLang="en-US" sz="8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664968" y="820414"/>
            <a:ext cx="5241032" cy="57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altLang="ko-KR" sz="800"/>
              <a:t>    public void run() {</a:t>
            </a:r>
            <a:br>
              <a:rPr lang="en-US" altLang="ko-KR" sz="800"/>
            </a:br>
            <a:r>
              <a:rPr lang="en-US" altLang="ko-KR" sz="800"/>
              <a:t>        try {</a:t>
            </a:r>
            <a:br>
              <a:rPr lang="en-US" altLang="ko-KR" sz="800"/>
            </a:br>
            <a:r>
              <a:rPr lang="en-US" altLang="ko-KR" sz="800"/>
              <a:t>            </a:t>
            </a:r>
            <a:r>
              <a:rPr lang="en-US" altLang="ko-KR" sz="800">
                <a:solidFill>
                  <a:srgbClr val="FF0000"/>
                </a:solidFill>
              </a:rPr>
              <a:t>String sb = csebase.getServiceUrl();</a:t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/>
              <a:t>            URL mUrl = new URL(sb);</a:t>
            </a:r>
            <a:br>
              <a:rPr lang="en-US" altLang="ko-KR" sz="800"/>
            </a:br>
            <a:r>
              <a:rPr lang="en-US" altLang="ko-KR" sz="800"/>
              <a:t>            HttpURLConnection conn = (HttpURLConnection) mUrl.openConnection();</a:t>
            </a:r>
            <a:br>
              <a:rPr lang="en-US" altLang="ko-KR" sz="800"/>
            </a:br>
            <a:r>
              <a:rPr lang="en-US" altLang="ko-KR" sz="800"/>
              <a:t>            conn.setRequestMethod("</a:t>
            </a:r>
            <a:r>
              <a:rPr lang="en-US" altLang="ko-KR" sz="800">
                <a:solidFill>
                  <a:srgbClr val="FF0000"/>
                </a:solidFill>
              </a:rPr>
              <a:t>POST</a:t>
            </a:r>
            <a:r>
              <a:rPr lang="en-US" altLang="ko-KR" sz="800"/>
              <a:t>");</a:t>
            </a:r>
            <a:br>
              <a:rPr lang="en-US" altLang="ko-KR" sz="800"/>
            </a:br>
            <a:r>
              <a:rPr lang="en-US" altLang="ko-KR" sz="800"/>
              <a:t>            conn.setDoInput(true);</a:t>
            </a:r>
            <a:br>
              <a:rPr lang="en-US" altLang="ko-KR" sz="800"/>
            </a:br>
            <a:r>
              <a:rPr lang="en-US" altLang="ko-KR" sz="800"/>
              <a:t>            conn.setDoOutput(true);</a:t>
            </a:r>
            <a:br>
              <a:rPr lang="en-US" altLang="ko-KR" sz="800"/>
            </a:br>
            <a:r>
              <a:rPr lang="en-US" altLang="ko-KR" sz="800"/>
              <a:t>            conn.setUseCaches(false);</a:t>
            </a:r>
            <a:br>
              <a:rPr lang="en-US" altLang="ko-KR" sz="800"/>
            </a:br>
            <a:r>
              <a:rPr lang="en-US" altLang="ko-KR" sz="800"/>
              <a:t>            conn.setInstanceFollowRedirects(false);</a:t>
            </a:r>
            <a:br>
              <a:rPr lang="en-US" altLang="ko-KR" sz="800"/>
            </a:br>
            <a:r>
              <a:rPr lang="en-US" altLang="ko-KR" sz="800"/>
              <a:t>            conn.setRequestProperty("Content-Type", "</a:t>
            </a:r>
            <a:r>
              <a:rPr lang="en-US" altLang="ko-KR" sz="800">
                <a:solidFill>
                  <a:srgbClr val="FF0000"/>
                </a:solidFill>
              </a:rPr>
              <a:t>application/vnd.onem2m-res+xml;ty=2</a:t>
            </a:r>
            <a:r>
              <a:rPr lang="en-US" altLang="ko-KR" sz="800"/>
              <a:t>");</a:t>
            </a:r>
            <a:br>
              <a:rPr lang="en-US" altLang="ko-KR" sz="800"/>
            </a:br>
            <a:r>
              <a:rPr lang="en-US" altLang="ko-KR" sz="800"/>
              <a:t>            conn.setRequestProperty("Accept", "application/xml");</a:t>
            </a:r>
            <a:br>
              <a:rPr lang="en-US" altLang="ko-KR" sz="800"/>
            </a:br>
            <a:r>
              <a:rPr lang="en-US" altLang="ko-KR" sz="800"/>
              <a:t>            conn.setRequestProperty("locale", "ko");</a:t>
            </a:r>
            <a:br>
              <a:rPr lang="en-US" altLang="ko-KR" sz="800"/>
            </a:br>
            <a:r>
              <a:rPr lang="en-US" altLang="ko-KR" sz="800"/>
              <a:t>            conn.setRequestProperty("X-M2M-Origin", "</a:t>
            </a:r>
            <a:r>
              <a:rPr lang="en-US" altLang="ko-KR" sz="800">
                <a:solidFill>
                  <a:srgbClr val="FF0000"/>
                </a:solidFill>
              </a:rPr>
              <a:t>S</a:t>
            </a:r>
            <a:r>
              <a:rPr lang="en-US" altLang="ko-KR" sz="800"/>
              <a:t>");</a:t>
            </a:r>
            <a:br>
              <a:rPr lang="en-US" altLang="ko-KR" sz="800"/>
            </a:br>
            <a:r>
              <a:rPr lang="en-US" altLang="ko-KR" sz="800"/>
              <a:t>            conn.setRequestProperty("X-M2M-RI", "12345");</a:t>
            </a:r>
            <a:br>
              <a:rPr lang="en-US" altLang="ko-KR" sz="800"/>
            </a:br>
            <a:r>
              <a:rPr lang="en-US" altLang="ko-KR" sz="800"/>
              <a:t>            conn.setRequestProperty("X-M2M-NM", </a:t>
            </a:r>
            <a:r>
              <a:rPr lang="en-US" altLang="ko-KR" sz="800" i="1"/>
              <a:t>ae</a:t>
            </a:r>
            <a:r>
              <a:rPr lang="en-US" altLang="ko-KR" sz="800"/>
              <a:t>.getappName() );</a:t>
            </a:r>
            <a:br>
              <a:rPr lang="en-US" altLang="ko-KR" sz="800"/>
            </a:br>
            <a:r>
              <a:rPr lang="en-US" altLang="ko-KR" sz="800"/>
              <a:t>            String reqXml = </a:t>
            </a:r>
            <a:r>
              <a:rPr lang="en-US" altLang="ko-KR" sz="800">
                <a:solidFill>
                  <a:srgbClr val="FF0000"/>
                </a:solidFill>
              </a:rPr>
              <a:t>applicationEntity.makeXML();</a:t>
            </a: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conn.setRequestProperty("Content-Length", String.</a:t>
            </a:r>
            <a:r>
              <a:rPr lang="en-US" altLang="ko-KR" sz="800" i="1"/>
              <a:t>valueOf</a:t>
            </a:r>
            <a:r>
              <a:rPr lang="en-US" altLang="ko-KR" sz="800"/>
              <a:t>(reqXml.length()));</a:t>
            </a:r>
            <a:br>
              <a:rPr lang="en-US" altLang="ko-KR" sz="800"/>
            </a:br>
            <a:r>
              <a:rPr lang="en-US" altLang="ko-KR" sz="800"/>
              <a:t>            DataOutputStream dos = new DataOutputStream(conn.getOutputStream());</a:t>
            </a:r>
            <a:br>
              <a:rPr lang="en-US" altLang="ko-KR" sz="800"/>
            </a:br>
            <a:r>
              <a:rPr lang="en-US" altLang="ko-KR" sz="800"/>
              <a:t>            dos.write(reqXml.getBytes());</a:t>
            </a:r>
            <a:br>
              <a:rPr lang="en-US" altLang="ko-KR" sz="800"/>
            </a:br>
            <a:r>
              <a:rPr lang="en-US" altLang="ko-KR" sz="800"/>
              <a:t>            dos.flush();</a:t>
            </a:r>
            <a:br>
              <a:rPr lang="en-US" altLang="ko-KR" sz="800"/>
            </a:br>
            <a:r>
              <a:rPr lang="en-US" altLang="ko-KR" sz="800"/>
              <a:t>            dos.close();</a:t>
            </a:r>
            <a:br>
              <a:rPr lang="en-US" altLang="ko-KR" sz="800"/>
            </a:br>
            <a:r>
              <a:rPr lang="en-US" altLang="ko-KR" sz="800"/>
              <a:t>            responseCode = conn.getResponseCode();</a:t>
            </a:r>
            <a:br>
              <a:rPr lang="en-US" altLang="ko-KR" sz="800"/>
            </a:br>
            <a:r>
              <a:rPr lang="en-US" altLang="ko-KR" sz="800"/>
              <a:t>            BufferedReader in = null;</a:t>
            </a:r>
            <a:br>
              <a:rPr lang="en-US" altLang="ko-KR" sz="800"/>
            </a:br>
            <a:r>
              <a:rPr lang="en-US" altLang="ko-KR" sz="800"/>
              <a:t>            String aei = "";</a:t>
            </a:r>
            <a:br>
              <a:rPr lang="en-US" altLang="ko-KR" sz="800"/>
            </a:br>
            <a:r>
              <a:rPr lang="en-US" altLang="ko-KR" sz="800"/>
              <a:t>            if (responseCode == 201) {</a:t>
            </a:r>
            <a:br>
              <a:rPr lang="en-US" altLang="ko-KR" sz="800"/>
            </a:br>
            <a:r>
              <a:rPr lang="en-US" altLang="ko-KR" sz="800"/>
              <a:t>                </a:t>
            </a:r>
            <a:r>
              <a:rPr lang="en-US" altLang="ko-KR" sz="800" i="1"/>
              <a:t>// Get AEID from Response Data</a:t>
            </a:r>
            <a:br>
              <a:rPr lang="en-US" altLang="ko-KR" sz="800" i="1"/>
            </a:br>
            <a:r>
              <a:rPr lang="en-US" altLang="ko-KR" sz="800" i="1"/>
              <a:t>                </a:t>
            </a:r>
            <a:r>
              <a:rPr lang="en-US" altLang="ko-KR" sz="800"/>
              <a:t>in = new BufferedReader(new InputStreamReader(conn.getInputStream()));</a:t>
            </a:r>
            <a:br>
              <a:rPr lang="en-US" altLang="ko-KR" sz="800"/>
            </a:br>
            <a:r>
              <a:rPr lang="en-US" altLang="ko-KR" sz="800"/>
              <a:t>                String resp = "";</a:t>
            </a:r>
            <a:br>
              <a:rPr lang="en-US" altLang="ko-KR" sz="800"/>
            </a:br>
            <a:r>
              <a:rPr lang="en-US" altLang="ko-KR" sz="800"/>
              <a:t>                String strLine;</a:t>
            </a:r>
            <a:br>
              <a:rPr lang="en-US" altLang="ko-KR" sz="800"/>
            </a:br>
            <a:r>
              <a:rPr lang="en-US" altLang="ko-KR" sz="800"/>
              <a:t>                while ((strLine = in.readLine()) != null) {</a:t>
            </a:r>
            <a:br>
              <a:rPr lang="en-US" altLang="ko-KR" sz="800"/>
            </a:br>
            <a:r>
              <a:rPr lang="en-US" altLang="ko-KR" sz="800"/>
              <a:t>                    resp += strLine;</a:t>
            </a:r>
            <a:br>
              <a:rPr lang="en-US" altLang="ko-KR" sz="800"/>
            </a:br>
            <a:r>
              <a:rPr lang="en-US" altLang="ko-KR" sz="800"/>
              <a:t>                }</a:t>
            </a:r>
            <a:br>
              <a:rPr lang="en-US" altLang="ko-KR" sz="800"/>
            </a:br>
            <a:r>
              <a:rPr lang="en-US" altLang="ko-KR" sz="800"/>
              <a:t>                </a:t>
            </a:r>
            <a:r>
              <a:rPr lang="en-US" altLang="ko-KR" sz="800">
                <a:solidFill>
                  <a:srgbClr val="FF0000"/>
                </a:solidFill>
              </a:rPr>
              <a:t>ParseElementXml pxml = new ParseElementXml();</a:t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/>
              <a:t>                </a:t>
            </a:r>
            <a:r>
              <a:rPr lang="en-US" altLang="ko-KR" sz="800">
                <a:solidFill>
                  <a:srgbClr val="FF0000"/>
                </a:solidFill>
              </a:rPr>
              <a:t>aei = pxml.GetElementXml(resp, "aei");</a:t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/>
              <a:t>                </a:t>
            </a:r>
            <a:r>
              <a:rPr lang="en-US" altLang="ko-KR" sz="800" i="1"/>
              <a:t>ae</a:t>
            </a:r>
            <a:r>
              <a:rPr lang="en-US" altLang="ko-KR" sz="800"/>
              <a:t>.setAEid( aei );</a:t>
            </a:r>
            <a:br>
              <a:rPr lang="en-US" altLang="ko-KR" sz="800"/>
            </a:br>
            <a:r>
              <a:rPr lang="en-US" altLang="ko-KR" sz="800"/>
              <a:t>                Log.</a:t>
            </a:r>
            <a:r>
              <a:rPr lang="en-US" altLang="ko-KR" sz="800" i="1"/>
              <a:t>d</a:t>
            </a:r>
            <a:r>
              <a:rPr lang="en-US" altLang="ko-KR" sz="800"/>
              <a:t>(TAG, "Create Get AEID[" + aei + "]");</a:t>
            </a:r>
            <a:br>
              <a:rPr lang="en-US" altLang="ko-KR" sz="800"/>
            </a:br>
            <a:r>
              <a:rPr lang="en-US" altLang="ko-KR" sz="800"/>
              <a:t>                in.close();</a:t>
            </a:r>
            <a:br>
              <a:rPr lang="en-US" altLang="ko-KR" sz="800"/>
            </a:br>
            <a:r>
              <a:rPr lang="en-US" altLang="ko-KR" sz="800"/>
              <a:t>            }</a:t>
            </a:r>
            <a:br>
              <a:rPr lang="en-US" altLang="ko-KR" sz="800"/>
            </a:br>
            <a:r>
              <a:rPr lang="en-US" altLang="ko-KR" sz="800"/>
              <a:t>            if (responseCode != 0) {</a:t>
            </a:r>
            <a:br>
              <a:rPr lang="en-US" altLang="ko-KR" sz="800"/>
            </a:br>
            <a:r>
              <a:rPr lang="en-US" altLang="ko-KR" sz="800"/>
              <a:t>                receiver.getResponseBody( Integer.</a:t>
            </a:r>
            <a:r>
              <a:rPr lang="en-US" altLang="ko-KR" sz="800" i="1"/>
              <a:t>toString</a:t>
            </a:r>
            <a:r>
              <a:rPr lang="en-US" altLang="ko-KR" sz="800"/>
              <a:t>(responseCode) );            }</a:t>
            </a:r>
            <a:br>
              <a:rPr lang="en-US" altLang="ko-KR" sz="800"/>
            </a:br>
            <a:r>
              <a:rPr lang="en-US" altLang="ko-KR" sz="800"/>
              <a:t>            conn.disconnect();</a:t>
            </a:r>
            <a:br>
              <a:rPr lang="en-US" altLang="ko-KR" sz="800"/>
            </a:br>
            <a:r>
              <a:rPr lang="en-US" altLang="ko-KR" sz="800"/>
              <a:t>        } catch (Exception exp) {</a:t>
            </a:r>
            <a:br>
              <a:rPr lang="en-US" altLang="ko-KR" sz="800"/>
            </a:br>
            <a:r>
              <a:rPr lang="en-US" altLang="ko-KR" sz="800"/>
              <a:t>            LOG.log(Level.</a:t>
            </a:r>
            <a:r>
              <a:rPr lang="en-US" altLang="ko-KR" sz="800" i="1"/>
              <a:t>SEVERE</a:t>
            </a:r>
            <a:r>
              <a:rPr lang="en-US" altLang="ko-KR" sz="800"/>
              <a:t>, exp.getMessage());</a:t>
            </a:r>
            <a:br>
              <a:rPr lang="en-US" altLang="ko-KR" sz="800"/>
            </a:br>
            <a:r>
              <a:rPr lang="en-US" altLang="ko-KR" sz="800"/>
              <a:t>        }</a:t>
            </a:r>
            <a:endParaRPr lang="ko-KR" altLang="en-US" sz="8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sp>
        <p:nvSpPr>
          <p:cNvPr id="6" name="왼쪽 화살표 5"/>
          <p:cNvSpPr/>
          <p:nvPr/>
        </p:nvSpPr>
        <p:spPr bwMode="auto">
          <a:xfrm>
            <a:off x="4715540" y="2845252"/>
            <a:ext cx="330904" cy="216024"/>
          </a:xfrm>
          <a:prstGeom prst="lef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 bwMode="auto">
          <a:xfrm>
            <a:off x="7545288" y="5054940"/>
            <a:ext cx="288032" cy="174260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42096" y="2634086"/>
            <a:ext cx="3822871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00"/>
              <a:t>&lt;?xml version="1.0" encoding="UTF-8"?&gt;</a:t>
            </a:r>
            <a:br>
              <a:rPr lang="en-US" altLang="ko-KR" sz="1000"/>
            </a:br>
            <a:r>
              <a:rPr lang="en-US" altLang="ko-KR" sz="1000"/>
              <a:t>&lt;m2m:ae xmlns:m2m="http://www.onem2m.org/xml/protocols" xmlns:xsi="http://www.w3.org/2001/XMLSchema-instance" rn="ncubeapp"&gt;   </a:t>
            </a:r>
            <a:br>
              <a:rPr lang="en-US" altLang="ko-KR" sz="1000"/>
            </a:br>
            <a:r>
              <a:rPr lang="en-US" altLang="ko-KR" sz="1000"/>
              <a:t>&lt;api&gt;0.2.481.2.0001.001.0001114&lt;/api&gt;</a:t>
            </a:r>
            <a:br>
              <a:rPr lang="en-US" altLang="ko-KR" sz="1000"/>
            </a:br>
            <a:r>
              <a:rPr lang="en-US" altLang="ko-KR" sz="1000"/>
              <a:t>&lt;rr&gt;true&lt;/rr&gt;</a:t>
            </a:r>
            <a:br>
              <a:rPr lang="en-US" altLang="ko-KR" sz="1000"/>
            </a:br>
            <a:r>
              <a:rPr lang="en-US" altLang="ko-KR" sz="1000"/>
              <a:t>&lt;/m2m:ae&gt;</a:t>
            </a:r>
            <a:endParaRPr lang="ko-KR" altLang="en-US" sz="100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25"/>
          <a:stretch/>
        </p:blipFill>
        <p:spPr bwMode="auto">
          <a:xfrm>
            <a:off x="7833320" y="4401961"/>
            <a:ext cx="2017611" cy="13312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92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05" y="1300651"/>
            <a:ext cx="6182591" cy="51045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/>
              <a:t>AE Retrieve POSTMAN Script [ AE-ID ]</a:t>
            </a:r>
            <a:endParaRPr lang="ko-KR" altLang="en-US" b="1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1856655" y="1799516"/>
            <a:ext cx="3168352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928663" y="1835520"/>
            <a:ext cx="864096" cy="288032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684414" y="2227359"/>
            <a:ext cx="697037" cy="238043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673089" y="1903647"/>
            <a:ext cx="576065" cy="178845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193225" y="4149080"/>
            <a:ext cx="920015" cy="3134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360307" y="5988244"/>
            <a:ext cx="1224541" cy="1608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32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/>
              <a:t>AE Retrieve </a:t>
            </a:r>
            <a:r>
              <a:rPr lang="en-US" altLang="ko-KR" b="1" dirty="0"/>
              <a:t>Java Code Review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4976" y="1340767"/>
            <a:ext cx="4716016" cy="5056858"/>
          </a:xfrm>
        </p:spPr>
        <p:txBody>
          <a:bodyPr/>
          <a:lstStyle/>
          <a:p>
            <a:pPr marL="0" indent="0"/>
            <a:r>
              <a:rPr lang="en-US" altLang="ko-KR" sz="800" b="1"/>
              <a:t>private </a:t>
            </a:r>
            <a:r>
              <a:rPr lang="en-US" altLang="ko-KR" sz="800"/>
              <a:t>String </a:t>
            </a:r>
            <a:r>
              <a:rPr lang="en-US" altLang="ko-KR" sz="800" b="1"/>
              <a:t>ServiceAEName </a:t>
            </a:r>
            <a:r>
              <a:rPr lang="en-US" altLang="ko-KR" sz="800"/>
              <a:t>= </a:t>
            </a:r>
            <a:r>
              <a:rPr lang="en-US" altLang="ko-KR" sz="800" b="1"/>
              <a:t>"ae-edu1"</a:t>
            </a:r>
            <a:r>
              <a:rPr lang="en-US" altLang="ko-KR" sz="800"/>
              <a:t>;</a:t>
            </a:r>
            <a:endParaRPr lang="en-US" altLang="ko-KR" sz="800" b="1"/>
          </a:p>
          <a:p>
            <a:pPr marL="0" indent="0"/>
            <a:r>
              <a:rPr lang="en-US" altLang="ko-KR" sz="800" b="1"/>
              <a:t>…</a:t>
            </a:r>
          </a:p>
          <a:p>
            <a:pPr marL="0" indent="0"/>
            <a:r>
              <a:rPr lang="en-US" altLang="ko-KR" sz="800" b="1"/>
              <a:t>public void GetAEInfo() {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>    </a:t>
            </a:r>
            <a:r>
              <a:rPr lang="en-US" altLang="ko-KR" sz="800" b="1">
                <a:solidFill>
                  <a:srgbClr val="FF0000"/>
                </a:solidFill>
              </a:rPr>
              <a:t>csebase.setInfo("192.168.25.47","7579","mobius-yt","1883");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>
                <a:solidFill>
                  <a:srgbClr val="FF0000"/>
                </a:solidFill>
              </a:rPr>
              <a:t>    ae.setAppName("ncubeapp");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>
                <a:solidFill>
                  <a:srgbClr val="FF0000"/>
                </a:solidFill>
              </a:rPr>
              <a:t/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/>
              <a:t>    …</a:t>
            </a:r>
          </a:p>
          <a:p>
            <a:pPr marL="0" indent="0"/>
            <a:r>
              <a:rPr lang="en-US" altLang="ko-KR" sz="800" b="1"/>
              <a:t>    … </a:t>
            </a:r>
            <a:br>
              <a:rPr lang="en-US" altLang="ko-KR" sz="800" b="1"/>
            </a:br>
            <a:r>
              <a:rPr lang="en-US" altLang="ko-KR" sz="800" b="1"/>
              <a:t>}</a:t>
            </a:r>
          </a:p>
          <a:p>
            <a:pPr marL="0" indent="0"/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endParaRPr lang="en-US" altLang="ko-KR" sz="800" b="1"/>
          </a:p>
          <a:p>
            <a:pPr marL="0" indent="0"/>
            <a:endParaRPr lang="en-US" altLang="ko-KR" sz="800" b="1"/>
          </a:p>
          <a:p>
            <a:pPr marL="0" indent="0"/>
            <a:endParaRPr lang="en-US" altLang="ko-KR" sz="800" b="1"/>
          </a:p>
          <a:p>
            <a:pPr marL="0" indent="0"/>
            <a:r>
              <a:rPr lang="en-US" altLang="ko-KR" sz="800" b="1"/>
              <a:t>/* Retrieve AE-ID */</a:t>
            </a:r>
            <a:br>
              <a:rPr lang="en-US" altLang="ko-KR" sz="800" b="1"/>
            </a:br>
            <a:r>
              <a:rPr lang="en-US" altLang="ko-KR" sz="800" b="1"/>
              <a:t>class aeRetrieveRequest extends Thread {</a:t>
            </a:r>
            <a:br>
              <a:rPr lang="en-US" altLang="ko-KR" sz="800" b="1"/>
            </a:br>
            <a:r>
              <a:rPr lang="en-US" altLang="ko-KR" sz="800" b="1"/>
              <a:t>    private final Logger LOG = Logger.getLogger(aeCreateRequest.class.getName());</a:t>
            </a:r>
            <a:br>
              <a:rPr lang="en-US" altLang="ko-KR" sz="800" b="1"/>
            </a:br>
            <a:r>
              <a:rPr lang="en-US" altLang="ko-KR" sz="800" b="1"/>
              <a:t>    private IReceived receiver;</a:t>
            </a:r>
            <a:br>
              <a:rPr lang="en-US" altLang="ko-KR" sz="800" b="1"/>
            </a:br>
            <a:r>
              <a:rPr lang="en-US" altLang="ko-KR" sz="800" b="1"/>
              <a:t>    int responseCode=0;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>    public aeRetrieveRequest() {</a:t>
            </a:r>
            <a:br>
              <a:rPr lang="en-US" altLang="ko-KR" sz="800" b="1"/>
            </a:br>
            <a:r>
              <a:rPr lang="en-US" altLang="ko-KR" sz="800" b="1"/>
              <a:t>    }</a:t>
            </a:r>
            <a:br>
              <a:rPr lang="en-US" altLang="ko-KR" sz="800" b="1"/>
            </a:br>
            <a:r>
              <a:rPr lang="en-US" altLang="ko-KR" sz="800" b="1"/>
              <a:t>    public void setReceiver(IReceived hanlder) {</a:t>
            </a:r>
            <a:br>
              <a:rPr lang="en-US" altLang="ko-KR" sz="800" b="1"/>
            </a:br>
            <a:r>
              <a:rPr lang="en-US" altLang="ko-KR" sz="800" b="1"/>
              <a:t>        this.receiver = hanlder;</a:t>
            </a:r>
            <a:br>
              <a:rPr lang="en-US" altLang="ko-KR" sz="800" b="1"/>
            </a:br>
            <a:r>
              <a:rPr lang="en-US" altLang="ko-KR" sz="800" b="1"/>
              <a:t>    }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endParaRPr lang="ko-KR" altLang="en-US" sz="8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664968" y="820414"/>
            <a:ext cx="5241032" cy="57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altLang="ko-KR" sz="800"/>
              <a:t>    @Override</a:t>
            </a:r>
            <a:br>
              <a:rPr lang="en-US" altLang="ko-KR" sz="800"/>
            </a:br>
            <a:r>
              <a:rPr lang="en-US" altLang="ko-KR" sz="800"/>
              <a:t>public void run() {</a:t>
            </a:r>
            <a:br>
              <a:rPr lang="en-US" altLang="ko-KR" sz="800"/>
            </a:br>
            <a:r>
              <a:rPr lang="en-US" altLang="ko-KR" sz="800"/>
              <a:t>    try {</a:t>
            </a:r>
            <a:br>
              <a:rPr lang="en-US" altLang="ko-KR" sz="800"/>
            </a:br>
            <a:r>
              <a:rPr lang="en-US" altLang="ko-KR" sz="800"/>
              <a:t>        </a:t>
            </a:r>
            <a:r>
              <a:rPr lang="en-US" altLang="ko-KR" sz="800">
                <a:solidFill>
                  <a:srgbClr val="FF0000"/>
                </a:solidFill>
              </a:rPr>
              <a:t>String sb = csebase.getServiceUrl()+"/"+ ae.getappName();</a:t>
            </a: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URL mUrl = new URL(sb);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HttpURLConnection conn = (HttpURLConnection) mUrl.openConnection();</a:t>
            </a:r>
            <a:br>
              <a:rPr lang="en-US" altLang="ko-KR" sz="800"/>
            </a:br>
            <a:r>
              <a:rPr lang="en-US" altLang="ko-KR" sz="800"/>
              <a:t>        conn.setRequestMethod("</a:t>
            </a:r>
            <a:r>
              <a:rPr lang="en-US" altLang="ko-KR" sz="800">
                <a:solidFill>
                  <a:srgbClr val="FF0000"/>
                </a:solidFill>
              </a:rPr>
              <a:t>GET</a:t>
            </a:r>
            <a:r>
              <a:rPr lang="en-US" altLang="ko-KR" sz="800"/>
              <a:t>");</a:t>
            </a:r>
            <a:br>
              <a:rPr lang="en-US" altLang="ko-KR" sz="800"/>
            </a:br>
            <a:r>
              <a:rPr lang="en-US" altLang="ko-KR" sz="800"/>
              <a:t>        conn.setDoInput(true);</a:t>
            </a:r>
            <a:br>
              <a:rPr lang="en-US" altLang="ko-KR" sz="800"/>
            </a:br>
            <a:r>
              <a:rPr lang="en-US" altLang="ko-KR" sz="800"/>
              <a:t>        conn.setDoOutput(false);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conn.setRequestProperty("Accept", "application/xml");</a:t>
            </a:r>
            <a:br>
              <a:rPr lang="en-US" altLang="ko-KR" sz="800"/>
            </a:br>
            <a:r>
              <a:rPr lang="en-US" altLang="ko-KR" sz="800"/>
              <a:t>        conn.setRequestProperty("X-M2M-RI", "12345");</a:t>
            </a:r>
            <a:br>
              <a:rPr lang="en-US" altLang="ko-KR" sz="800"/>
            </a:br>
            <a:r>
              <a:rPr lang="en-US" altLang="ko-KR" sz="800"/>
              <a:t>        conn.setRequestProperty("X-M2M-Origin", "</a:t>
            </a:r>
            <a:r>
              <a:rPr lang="en-US" altLang="ko-KR" sz="800">
                <a:solidFill>
                  <a:srgbClr val="FF0000"/>
                </a:solidFill>
              </a:rPr>
              <a:t>Sandoroid</a:t>
            </a:r>
            <a:r>
              <a:rPr lang="en-US" altLang="ko-KR" sz="800"/>
              <a:t>");</a:t>
            </a:r>
            <a:br>
              <a:rPr lang="en-US" altLang="ko-KR" sz="800"/>
            </a:br>
            <a:r>
              <a:rPr lang="en-US" altLang="ko-KR" sz="800"/>
              <a:t>        conn.setRequestProperty("nmtype", "short");</a:t>
            </a:r>
            <a:br>
              <a:rPr lang="en-US" altLang="ko-KR" sz="800"/>
            </a:br>
            <a:r>
              <a:rPr lang="en-US" altLang="ko-KR" sz="800"/>
              <a:t>        conn.connect();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responseCode = conn.getResponseCode();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BufferedReader in = null;</a:t>
            </a:r>
            <a:br>
              <a:rPr lang="en-US" altLang="ko-KR" sz="800"/>
            </a:br>
            <a:r>
              <a:rPr lang="en-US" altLang="ko-KR" sz="800"/>
              <a:t>        String aei = "";</a:t>
            </a:r>
            <a:br>
              <a:rPr lang="en-US" altLang="ko-KR" sz="800"/>
            </a:br>
            <a:r>
              <a:rPr lang="en-US" altLang="ko-KR" sz="800"/>
              <a:t>        </a:t>
            </a:r>
            <a:r>
              <a:rPr lang="en-US" altLang="ko-KR" sz="800">
                <a:solidFill>
                  <a:srgbClr val="FF0000"/>
                </a:solidFill>
              </a:rPr>
              <a:t>if (responseCode == 200) {</a:t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/>
              <a:t>            </a:t>
            </a:r>
            <a:r>
              <a:rPr lang="en-US" altLang="ko-KR" sz="800" i="1"/>
              <a:t>// Get AEID from Response Data</a:t>
            </a:r>
            <a:br>
              <a:rPr lang="en-US" altLang="ko-KR" sz="800" i="1"/>
            </a:br>
            <a:r>
              <a:rPr lang="en-US" altLang="ko-KR" sz="800" i="1"/>
              <a:t>            </a:t>
            </a:r>
            <a:r>
              <a:rPr lang="en-US" altLang="ko-KR" sz="800"/>
              <a:t>in = new BufferedReader(new InputStreamReader(conn.getInputStream()));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String resp = "";</a:t>
            </a:r>
            <a:br>
              <a:rPr lang="en-US" altLang="ko-KR" sz="800"/>
            </a:br>
            <a:r>
              <a:rPr lang="en-US" altLang="ko-KR" sz="800"/>
              <a:t>            String strLine;</a:t>
            </a:r>
            <a:br>
              <a:rPr lang="en-US" altLang="ko-KR" sz="800"/>
            </a:br>
            <a:r>
              <a:rPr lang="en-US" altLang="ko-KR" sz="800"/>
              <a:t>            while ((strLine = in.readLine()) != null) {</a:t>
            </a:r>
            <a:br>
              <a:rPr lang="en-US" altLang="ko-KR" sz="800"/>
            </a:br>
            <a:r>
              <a:rPr lang="en-US" altLang="ko-KR" sz="800"/>
              <a:t>                resp += strLine;</a:t>
            </a:r>
            <a:br>
              <a:rPr lang="en-US" altLang="ko-KR" sz="800"/>
            </a:br>
            <a:r>
              <a:rPr lang="en-US" altLang="ko-KR" sz="800"/>
              <a:t>            }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</a:t>
            </a:r>
            <a:r>
              <a:rPr lang="en-US" altLang="ko-KR" sz="800">
                <a:solidFill>
                  <a:srgbClr val="FF0000"/>
                </a:solidFill>
              </a:rPr>
              <a:t>ParseElementXml pxml = new ParseElementXml();</a:t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>
                <a:solidFill>
                  <a:srgbClr val="FF0000"/>
                </a:solidFill>
              </a:rPr>
              <a:t>            aei = pxml.GetElementXml(resp, "aei");</a:t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/>
              <a:t>            </a:t>
            </a:r>
            <a:r>
              <a:rPr lang="en-US" altLang="ko-KR" sz="800" i="1"/>
              <a:t>ae</a:t>
            </a:r>
            <a:r>
              <a:rPr lang="en-US" altLang="ko-KR" sz="800"/>
              <a:t>.setAEid( aei );</a:t>
            </a:r>
            <a:br>
              <a:rPr lang="en-US" altLang="ko-KR" sz="800"/>
            </a:br>
            <a:r>
              <a:rPr lang="en-US" altLang="ko-KR" sz="800"/>
              <a:t>            Log.</a:t>
            </a:r>
            <a:r>
              <a:rPr lang="en-US" altLang="ko-KR" sz="800" i="1"/>
              <a:t>d</a:t>
            </a:r>
            <a:r>
              <a:rPr lang="en-US" altLang="ko-KR" sz="800"/>
              <a:t>(</a:t>
            </a:r>
            <a:r>
              <a:rPr lang="en-US" altLang="ko-KR" sz="800" i="1"/>
              <a:t>TAG</a:t>
            </a:r>
            <a:r>
              <a:rPr lang="en-US" altLang="ko-KR" sz="800"/>
              <a:t>, "Retrieve Get AEID[" + aei + "]");</a:t>
            </a:r>
            <a:br>
              <a:rPr lang="en-US" altLang="ko-KR" sz="800"/>
            </a:br>
            <a:r>
              <a:rPr lang="en-US" altLang="ko-KR" sz="800"/>
              <a:t>            in.close();</a:t>
            </a:r>
            <a:br>
              <a:rPr lang="en-US" altLang="ko-KR" sz="800"/>
            </a:br>
            <a:r>
              <a:rPr lang="en-US" altLang="ko-KR" sz="800"/>
              <a:t>        }</a:t>
            </a:r>
            <a:br>
              <a:rPr lang="en-US" altLang="ko-KR" sz="800"/>
            </a:br>
            <a:r>
              <a:rPr lang="en-US" altLang="ko-KR" sz="800"/>
              <a:t>        if (responseCode != 0) {</a:t>
            </a:r>
            <a:br>
              <a:rPr lang="en-US" altLang="ko-KR" sz="800"/>
            </a:br>
            <a:r>
              <a:rPr lang="en-US" altLang="ko-KR" sz="800"/>
              <a:t>            receiver.getResponseBody( Integer.</a:t>
            </a:r>
            <a:r>
              <a:rPr lang="en-US" altLang="ko-KR" sz="800" i="1"/>
              <a:t>toString</a:t>
            </a:r>
            <a:r>
              <a:rPr lang="en-US" altLang="ko-KR" sz="800"/>
              <a:t>(responseCode) );</a:t>
            </a:r>
            <a:br>
              <a:rPr lang="en-US" altLang="ko-KR" sz="800"/>
            </a:br>
            <a:r>
              <a:rPr lang="en-US" altLang="ko-KR" sz="800"/>
              <a:t>        }</a:t>
            </a:r>
            <a:br>
              <a:rPr lang="en-US" altLang="ko-KR" sz="800"/>
            </a:br>
            <a:r>
              <a:rPr lang="en-US" altLang="ko-KR" sz="800"/>
              <a:t>        conn.disconnect();</a:t>
            </a:r>
            <a:br>
              <a:rPr lang="en-US" altLang="ko-KR" sz="800"/>
            </a:br>
            <a:r>
              <a:rPr lang="en-US" altLang="ko-KR" sz="800"/>
              <a:t>    } catch (Exception exp) {</a:t>
            </a:r>
            <a:br>
              <a:rPr lang="en-US" altLang="ko-KR" sz="800"/>
            </a:br>
            <a:r>
              <a:rPr lang="en-US" altLang="ko-KR" sz="800"/>
              <a:t>        LOG.log(Level.</a:t>
            </a:r>
            <a:r>
              <a:rPr lang="en-US" altLang="ko-KR" sz="800" i="1"/>
              <a:t>SEVERE</a:t>
            </a:r>
            <a:r>
              <a:rPr lang="en-US" altLang="ko-KR" sz="800"/>
              <a:t>, exp.getMessage());</a:t>
            </a:r>
            <a:br>
              <a:rPr lang="en-US" altLang="ko-KR" sz="800"/>
            </a:br>
            <a:r>
              <a:rPr lang="en-US" altLang="ko-KR" sz="800"/>
              <a:t>    }</a:t>
            </a:r>
            <a:br>
              <a:rPr lang="en-US" altLang="ko-KR" sz="800"/>
            </a:br>
            <a:r>
              <a:rPr lang="en-US" altLang="ko-KR" sz="800"/>
              <a:t>}</a:t>
            </a:r>
            <a:endParaRPr lang="ko-KR" altLang="en-US" sz="8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 bwMode="auto">
          <a:xfrm>
            <a:off x="7280308" y="4815864"/>
            <a:ext cx="288032" cy="174260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25"/>
          <a:stretch/>
        </p:blipFill>
        <p:spPr bwMode="auto">
          <a:xfrm>
            <a:off x="7601928" y="4052807"/>
            <a:ext cx="2219372" cy="14644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7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50"/>
          <a:stretch/>
        </p:blipFill>
        <p:spPr bwMode="auto">
          <a:xfrm>
            <a:off x="1666393" y="4437113"/>
            <a:ext cx="6454959" cy="64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3" y="4769546"/>
            <a:ext cx="6496349" cy="1960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7"/>
          <a:stretch/>
        </p:blipFill>
        <p:spPr bwMode="auto">
          <a:xfrm>
            <a:off x="200472" y="1429009"/>
            <a:ext cx="4297259" cy="263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46" y="1484784"/>
            <a:ext cx="4952141" cy="242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/>
              <a:t>Subscription Resource Create POSTMAN Script </a:t>
            </a:r>
            <a:endParaRPr lang="ko-KR" altLang="en-US" b="1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128464" y="1799871"/>
            <a:ext cx="3168352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880992" y="2795320"/>
            <a:ext cx="4222598" cy="11377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00472" y="1835875"/>
            <a:ext cx="864096" cy="288032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956223" y="2227714"/>
            <a:ext cx="697037" cy="238043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913673" y="3106139"/>
            <a:ext cx="927759" cy="178845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20136" y="2492896"/>
            <a:ext cx="4228808" cy="15841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auto">
          <a:xfrm>
            <a:off x="128464" y="4293096"/>
            <a:ext cx="957706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0033CC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6537176" y="4411738"/>
            <a:ext cx="920015" cy="3134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019731" y="5661248"/>
            <a:ext cx="2624915" cy="160827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5357679" y="3508959"/>
            <a:ext cx="2187609" cy="178845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2184230" y="5256255"/>
            <a:ext cx="1012017" cy="160827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819" y="6286755"/>
            <a:ext cx="2026984" cy="9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4158376" y="6288589"/>
            <a:ext cx="210855" cy="9800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2011366" y="6248006"/>
            <a:ext cx="2624915" cy="160827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/>
              <a:t>Subscription Resource Create Java </a:t>
            </a:r>
            <a:r>
              <a:rPr lang="en-US" altLang="ko-KR" b="1" dirty="0"/>
              <a:t>Code Review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4976" y="1340766"/>
            <a:ext cx="4716016" cy="5256585"/>
          </a:xfrm>
        </p:spPr>
        <p:txBody>
          <a:bodyPr/>
          <a:lstStyle/>
          <a:p>
            <a:pPr marL="0" indent="0"/>
            <a:r>
              <a:rPr lang="en-US" altLang="ko-KR" sz="800" b="1"/>
              <a:t>private </a:t>
            </a:r>
            <a:r>
              <a:rPr lang="en-US" altLang="ko-KR" sz="800"/>
              <a:t>String </a:t>
            </a:r>
            <a:r>
              <a:rPr lang="en-US" altLang="ko-KR" sz="800" b="1"/>
              <a:t>ServiceAEName </a:t>
            </a:r>
            <a:r>
              <a:rPr lang="en-US" altLang="ko-KR" sz="800"/>
              <a:t>= </a:t>
            </a:r>
            <a:r>
              <a:rPr lang="en-US" altLang="ko-KR" sz="800" b="1"/>
              <a:t>"ae-edu1"</a:t>
            </a:r>
            <a:r>
              <a:rPr lang="en-US" altLang="ko-KR" sz="800"/>
              <a:t>;</a:t>
            </a: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>public void GetAEInfo() {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>    </a:t>
            </a:r>
            <a:r>
              <a:rPr lang="en-US" altLang="ko-KR" sz="800" b="1">
                <a:solidFill>
                  <a:srgbClr val="FF0000"/>
                </a:solidFill>
              </a:rPr>
              <a:t>csebase.setInfo("192.168.25.47","7579","mobius-yt","1883");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>
                <a:solidFill>
                  <a:srgbClr val="FF0000"/>
                </a:solidFill>
              </a:rPr>
              <a:t>    ae.setAppName("ncubeapp");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/>
              <a:t>    … </a:t>
            </a:r>
            <a:br>
              <a:rPr lang="en-US" altLang="ko-KR" sz="800" b="1"/>
            </a:br>
            <a:r>
              <a:rPr lang="en-US" altLang="ko-KR" sz="800" b="1"/>
              <a:t>}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>/* MQTT Subscription */</a:t>
            </a:r>
            <a:br>
              <a:rPr lang="en-US" altLang="ko-KR" sz="800" b="1"/>
            </a:br>
            <a:r>
              <a:rPr lang="en-US" altLang="ko-KR" sz="800" b="1"/>
              <a:t>public void MQTT_Create(boolean mtqqStart) {</a:t>
            </a:r>
            <a:br>
              <a:rPr lang="en-US" altLang="ko-KR" sz="800" b="1"/>
            </a:br>
            <a:r>
              <a:rPr lang="en-US" altLang="ko-KR" sz="800" b="1"/>
              <a:t>    if (mtqqStart &amp;&amp; mqttClient == null) {</a:t>
            </a:r>
            <a:br>
              <a:rPr lang="en-US" altLang="ko-KR" sz="800" b="1"/>
            </a:br>
            <a:r>
              <a:rPr lang="en-US" altLang="ko-KR" sz="800" b="1"/>
              <a:t>        /* Subscription Resource Create to Yellow Turtle */</a:t>
            </a:r>
            <a:br>
              <a:rPr lang="en-US" altLang="ko-KR" sz="800" b="1"/>
            </a:br>
            <a:r>
              <a:rPr lang="en-US" altLang="ko-KR" sz="800" b="1"/>
              <a:t>        </a:t>
            </a:r>
            <a:r>
              <a:rPr lang="en-US" altLang="ko-KR" sz="800" b="1">
                <a:solidFill>
                  <a:srgbClr val="FF0000"/>
                </a:solidFill>
              </a:rPr>
              <a:t>SubscribeResource subcribeResource = new SubscribeResource();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/>
              <a:t>        subcribeResource.setReceiver(new IReceived() {</a:t>
            </a:r>
            <a:br>
              <a:rPr lang="en-US" altLang="ko-KR" sz="800" b="1"/>
            </a:br>
            <a:r>
              <a:rPr lang="en-US" altLang="ko-KR" sz="800" b="1"/>
              <a:t>            public void getResponseBody(final String msg) {</a:t>
            </a:r>
            <a:br>
              <a:rPr lang="en-US" altLang="ko-KR" sz="800" b="1"/>
            </a:br>
            <a:r>
              <a:rPr lang="en-US" altLang="ko-KR" sz="800" b="1"/>
              <a:t>                handler.post(new Runnable() {</a:t>
            </a:r>
            <a:br>
              <a:rPr lang="en-US" altLang="ko-KR" sz="800" b="1"/>
            </a:br>
            <a:r>
              <a:rPr lang="en-US" altLang="ko-KR" sz="800" b="1"/>
              <a:t>                    public void run() {</a:t>
            </a:r>
            <a:br>
              <a:rPr lang="en-US" altLang="ko-KR" sz="800" b="1"/>
            </a:br>
            <a:r>
              <a:rPr lang="en-US" altLang="ko-KR" sz="800" b="1"/>
              <a:t>                        …</a:t>
            </a:r>
            <a:br>
              <a:rPr lang="en-US" altLang="ko-KR" sz="800" b="1"/>
            </a:br>
            <a:r>
              <a:rPr lang="en-US" altLang="ko-KR" sz="800" b="1"/>
              <a:t>                    }</a:t>
            </a:r>
            <a:br>
              <a:rPr lang="en-US" altLang="ko-KR" sz="800" b="1"/>
            </a:br>
            <a:r>
              <a:rPr lang="en-US" altLang="ko-KR" sz="800" b="1"/>
              <a:t>                });</a:t>
            </a:r>
            <a:br>
              <a:rPr lang="en-US" altLang="ko-KR" sz="800" b="1"/>
            </a:br>
            <a:r>
              <a:rPr lang="en-US" altLang="ko-KR" sz="800" b="1"/>
              <a:t>            }</a:t>
            </a:r>
            <a:br>
              <a:rPr lang="en-US" altLang="ko-KR" sz="800" b="1"/>
            </a:br>
            <a:r>
              <a:rPr lang="en-US" altLang="ko-KR" sz="800" b="1"/>
              <a:t>        });</a:t>
            </a:r>
            <a:br>
              <a:rPr lang="en-US" altLang="ko-KR" sz="800" b="1"/>
            </a:br>
            <a:r>
              <a:rPr lang="en-US" altLang="ko-KR" sz="800" b="1"/>
              <a:t>        subcribeResource.start();</a:t>
            </a:r>
            <a:br>
              <a:rPr lang="en-US" altLang="ko-KR" sz="800" b="1"/>
            </a:br>
            <a:r>
              <a:rPr lang="en-US" altLang="ko-KR" sz="800" b="1"/>
              <a:t>        …</a:t>
            </a:r>
            <a:br>
              <a:rPr lang="en-US" altLang="ko-KR" sz="800" b="1"/>
            </a:br>
            <a:r>
              <a:rPr lang="en-US" altLang="ko-KR" sz="800" b="1"/>
              <a:t>}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/>
              <a:t> </a:t>
            </a:r>
            <a:r>
              <a:rPr lang="en-US" altLang="ko-KR" sz="800" b="1"/>
              <a:t>/* Subscribe Co2 Content Resource */</a:t>
            </a:r>
            <a:br>
              <a:rPr lang="en-US" altLang="ko-KR" sz="800" b="1"/>
            </a:br>
            <a:r>
              <a:rPr lang="en-US" altLang="ko-KR" sz="800" b="1"/>
              <a:t>class SubscribeResource extends Thread {</a:t>
            </a:r>
            <a:br>
              <a:rPr lang="en-US" altLang="ko-KR" sz="800" b="1"/>
            </a:br>
            <a:r>
              <a:rPr lang="en-US" altLang="ko-KR" sz="800" b="1"/>
              <a:t>    private IReceived receiver;</a:t>
            </a:r>
            <a:br>
              <a:rPr lang="en-US" altLang="ko-KR" sz="800" b="1"/>
            </a:br>
            <a:r>
              <a:rPr lang="en-US" altLang="ko-KR" sz="800" b="1"/>
              <a:t>    private String container_name = "</a:t>
            </a:r>
            <a:r>
              <a:rPr lang="en-US" altLang="ko-KR" sz="800" b="1">
                <a:solidFill>
                  <a:srgbClr val="FF0000"/>
                </a:solidFill>
              </a:rPr>
              <a:t>cnt-co2</a:t>
            </a:r>
            <a:r>
              <a:rPr lang="en-US" altLang="ko-KR" sz="800" b="1"/>
              <a:t>"; //change to control container name</a:t>
            </a:r>
            <a:br>
              <a:rPr lang="en-US" altLang="ko-KR" sz="800" b="1"/>
            </a:br>
            <a:r>
              <a:rPr lang="en-US" altLang="ko-KR" sz="800" b="1"/>
              <a:t/>
            </a:r>
            <a:br>
              <a:rPr lang="en-US" altLang="ko-KR" sz="800" b="1"/>
            </a:br>
            <a:r>
              <a:rPr lang="en-US" altLang="ko-KR" sz="800" b="1"/>
              <a:t>    public ContentSubscribeObject subscribeInstance;</a:t>
            </a:r>
            <a:br>
              <a:rPr lang="en-US" altLang="ko-KR" sz="800" b="1"/>
            </a:br>
            <a:r>
              <a:rPr lang="en-US" altLang="ko-KR" sz="800" b="1"/>
              <a:t>    public SubscribeResource() {</a:t>
            </a:r>
            <a:br>
              <a:rPr lang="en-US" altLang="ko-KR" sz="800" b="1"/>
            </a:br>
            <a:r>
              <a:rPr lang="en-US" altLang="ko-KR" sz="800" b="1"/>
              <a:t>        subscribeInstance = new ContentSubscribeObject();</a:t>
            </a:r>
            <a:br>
              <a:rPr lang="en-US" altLang="ko-KR" sz="800" b="1"/>
            </a:br>
            <a:r>
              <a:rPr lang="en-US" altLang="ko-KR" sz="800" b="1"/>
              <a:t>        subscribeInstance.setUrl(csebase.getHost());</a:t>
            </a:r>
            <a:br>
              <a:rPr lang="en-US" altLang="ko-KR" sz="800" b="1"/>
            </a:br>
            <a:r>
              <a:rPr lang="en-US" altLang="ko-KR" sz="800" b="1"/>
              <a:t>        </a:t>
            </a:r>
            <a:r>
              <a:rPr lang="en-US" altLang="ko-KR" sz="800" b="1">
                <a:solidFill>
                  <a:srgbClr val="FF0000"/>
                </a:solidFill>
              </a:rPr>
              <a:t>subscribeInstance.setResourceName(ae.getAEid()+"_rn");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>
                <a:solidFill>
                  <a:srgbClr val="FF0000"/>
                </a:solidFill>
              </a:rPr>
              <a:t>        subscribeInstance.setPath(ae.getAEid()+"_sub");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>
                <a:solidFill>
                  <a:srgbClr val="FF0000"/>
                </a:solidFill>
              </a:rPr>
              <a:t>        subscribeInstance.setOrigin_id(ae.getAEid());</a:t>
            </a:r>
            <a:br>
              <a:rPr lang="en-US" altLang="ko-KR" sz="800" b="1">
                <a:solidFill>
                  <a:srgbClr val="FF0000"/>
                </a:solidFill>
              </a:rPr>
            </a:br>
            <a:r>
              <a:rPr lang="en-US" altLang="ko-KR" sz="800" b="1"/>
              <a:t>    }</a:t>
            </a:r>
            <a:br>
              <a:rPr lang="en-US" altLang="ko-KR" sz="800" b="1"/>
            </a:br>
            <a:r>
              <a:rPr lang="en-US" altLang="ko-KR" sz="800" b="1"/>
              <a:t>    public void setReceiver(IReceived hanlder) { this.receiver = hanlder; }</a:t>
            </a:r>
            <a:br>
              <a:rPr lang="en-US" altLang="ko-KR" sz="800" b="1"/>
            </a:br>
            <a:endParaRPr lang="ko-KR" altLang="en-US" sz="8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664968" y="820414"/>
            <a:ext cx="5241032" cy="57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public void run() {</a:t>
            </a:r>
            <a:br>
              <a:rPr lang="en-US" altLang="ko-KR" sz="800"/>
            </a:br>
            <a:r>
              <a:rPr lang="en-US" altLang="ko-KR" sz="800"/>
              <a:t>        try {</a:t>
            </a:r>
            <a:br>
              <a:rPr lang="en-US" altLang="ko-KR" sz="800"/>
            </a:br>
            <a:r>
              <a:rPr lang="en-US" altLang="ko-KR" sz="800"/>
              <a:t>            </a:t>
            </a:r>
            <a:r>
              <a:rPr lang="en-US" altLang="ko-KR" sz="800">
                <a:solidFill>
                  <a:srgbClr val="FF0000"/>
                </a:solidFill>
              </a:rPr>
              <a:t>String sb = </a:t>
            </a:r>
            <a:r>
              <a:rPr lang="en-US" altLang="ko-KR" sz="800" i="1">
                <a:solidFill>
                  <a:srgbClr val="FF0000"/>
                </a:solidFill>
              </a:rPr>
              <a:t>csebase</a:t>
            </a:r>
            <a:r>
              <a:rPr lang="en-US" altLang="ko-KR" sz="800">
                <a:solidFill>
                  <a:srgbClr val="FF0000"/>
                </a:solidFill>
              </a:rPr>
              <a:t>.getServiceUrl() + "/" + ServiceAEName + "/" + container_name;</a:t>
            </a: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URL mUrl = new URL(sb);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HttpURLConnection conn = (HttpURLConnection) mUrl.openConnection();</a:t>
            </a:r>
            <a:br>
              <a:rPr lang="en-US" altLang="ko-KR" sz="800"/>
            </a:br>
            <a:r>
              <a:rPr lang="en-US" altLang="ko-KR" sz="800"/>
              <a:t>            conn.setRequestMethod("</a:t>
            </a:r>
            <a:r>
              <a:rPr lang="en-US" altLang="ko-KR" sz="800">
                <a:solidFill>
                  <a:srgbClr val="FF0000"/>
                </a:solidFill>
              </a:rPr>
              <a:t>POST</a:t>
            </a:r>
            <a:r>
              <a:rPr lang="en-US" altLang="ko-KR" sz="800"/>
              <a:t>");</a:t>
            </a:r>
            <a:br>
              <a:rPr lang="en-US" altLang="ko-KR" sz="800"/>
            </a:br>
            <a:r>
              <a:rPr lang="en-US" altLang="ko-KR" sz="800"/>
              <a:t>            conn.setDoInput(true);</a:t>
            </a:r>
            <a:br>
              <a:rPr lang="en-US" altLang="ko-KR" sz="800"/>
            </a:br>
            <a:r>
              <a:rPr lang="en-US" altLang="ko-KR" sz="800"/>
              <a:t>            conn.setDoOutput(true);</a:t>
            </a:r>
            <a:br>
              <a:rPr lang="en-US" altLang="ko-KR" sz="800"/>
            </a:br>
            <a:r>
              <a:rPr lang="en-US" altLang="ko-KR" sz="800"/>
              <a:t>            conn.setUseCaches(false);</a:t>
            </a:r>
            <a:br>
              <a:rPr lang="en-US" altLang="ko-KR" sz="800"/>
            </a:br>
            <a:r>
              <a:rPr lang="en-US" altLang="ko-KR" sz="800"/>
              <a:t>            conn.setInstanceFollowRedirects(false);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conn.setRequestProperty("Accept", "application/xml");</a:t>
            </a:r>
            <a:br>
              <a:rPr lang="en-US" altLang="ko-KR" sz="800"/>
            </a:br>
            <a:r>
              <a:rPr lang="en-US" altLang="ko-KR" sz="800"/>
              <a:t>            conn.setRequestProperty("Content-Type", "</a:t>
            </a:r>
            <a:r>
              <a:rPr lang="en-US" altLang="ko-KR" sz="800">
                <a:solidFill>
                  <a:srgbClr val="FF0000"/>
                </a:solidFill>
              </a:rPr>
              <a:t>application/vnd.onem2m-res+xml; ty=23</a:t>
            </a:r>
            <a:r>
              <a:rPr lang="en-US" altLang="ko-KR" sz="800"/>
              <a:t>");</a:t>
            </a:r>
            <a:br>
              <a:rPr lang="en-US" altLang="ko-KR" sz="800"/>
            </a:br>
            <a:r>
              <a:rPr lang="en-US" altLang="ko-KR" sz="800"/>
              <a:t>            conn.setRequestProperty("locale", "ko");</a:t>
            </a:r>
            <a:br>
              <a:rPr lang="en-US" altLang="ko-KR" sz="800"/>
            </a:br>
            <a:r>
              <a:rPr lang="en-US" altLang="ko-KR" sz="800"/>
              <a:t>            conn.setRequestProperty("X-M2M-RI", "12345");</a:t>
            </a:r>
            <a:br>
              <a:rPr lang="en-US" altLang="ko-KR" sz="800"/>
            </a:br>
            <a:r>
              <a:rPr lang="en-US" altLang="ko-KR" sz="800"/>
              <a:t>            conn.setRequestProperty("X-M2M-Origin", </a:t>
            </a:r>
            <a:r>
              <a:rPr lang="en-US" altLang="ko-KR" sz="800" i="1">
                <a:solidFill>
                  <a:srgbClr val="FF0000"/>
                </a:solidFill>
              </a:rPr>
              <a:t>ae</a:t>
            </a:r>
            <a:r>
              <a:rPr lang="en-US" altLang="ko-KR" sz="800">
                <a:solidFill>
                  <a:srgbClr val="FF0000"/>
                </a:solidFill>
              </a:rPr>
              <a:t>.getAEid()</a:t>
            </a:r>
            <a:r>
              <a:rPr lang="en-US" altLang="ko-KR" sz="800"/>
              <a:t>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</a:t>
            </a:r>
            <a:r>
              <a:rPr lang="en-US" altLang="ko-KR" sz="800">
                <a:solidFill>
                  <a:srgbClr val="FF0000"/>
                </a:solidFill>
              </a:rPr>
              <a:t>String reqmqttContent = subscribeInstance.makeXML();</a:t>
            </a:r>
            <a:br>
              <a:rPr lang="en-US" altLang="ko-KR" sz="800">
                <a:solidFill>
                  <a:srgbClr val="FF0000"/>
                </a:solidFill>
              </a:rPr>
            </a:br>
            <a:r>
              <a:rPr lang="en-US" altLang="ko-KR" sz="800"/>
              <a:t>            conn.setRequestProperty("Content-Length", String.</a:t>
            </a:r>
            <a:r>
              <a:rPr lang="en-US" altLang="ko-KR" sz="800" i="1"/>
              <a:t>valueOf</a:t>
            </a:r>
            <a:r>
              <a:rPr lang="en-US" altLang="ko-KR" sz="800"/>
              <a:t>(reqmqttContent.length()));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DataOutputStream dos = new DataOutputStream(conn.getOutputStream());</a:t>
            </a:r>
            <a:br>
              <a:rPr lang="en-US" altLang="ko-KR" sz="800"/>
            </a:br>
            <a:r>
              <a:rPr lang="en-US" altLang="ko-KR" sz="800"/>
              <a:t>            dos.write(reqmqttContent.getBytes());</a:t>
            </a:r>
            <a:br>
              <a:rPr lang="en-US" altLang="ko-KR" sz="800"/>
            </a:br>
            <a:r>
              <a:rPr lang="en-US" altLang="ko-KR" sz="800"/>
              <a:t>            dos.flush();</a:t>
            </a:r>
            <a:br>
              <a:rPr lang="en-US" altLang="ko-KR" sz="800"/>
            </a:br>
            <a:r>
              <a:rPr lang="en-US" altLang="ko-KR" sz="800"/>
              <a:t>            dos.close();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BufferedReader in = new BufferedReader(new InputStreamReader(conn.getInputStream()));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String resp = "";</a:t>
            </a:r>
            <a:br>
              <a:rPr lang="en-US" altLang="ko-KR" sz="800"/>
            </a:br>
            <a:r>
              <a:rPr lang="en-US" altLang="ko-KR" sz="800"/>
              <a:t>            String strLine="";</a:t>
            </a:r>
            <a:br>
              <a:rPr lang="en-US" altLang="ko-KR" sz="800"/>
            </a:br>
            <a:r>
              <a:rPr lang="en-US" altLang="ko-KR" sz="800"/>
              <a:t>            while ((strLine = in.readLine()) != null) {</a:t>
            </a:r>
            <a:br>
              <a:rPr lang="en-US" altLang="ko-KR" sz="800"/>
            </a:br>
            <a:r>
              <a:rPr lang="en-US" altLang="ko-KR" sz="800"/>
              <a:t>                resp += strLine;</a:t>
            </a:r>
            <a:br>
              <a:rPr lang="en-US" altLang="ko-KR" sz="800"/>
            </a:br>
            <a:r>
              <a:rPr lang="en-US" altLang="ko-KR" sz="800"/>
              <a:t>            }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    if (resp != "") {</a:t>
            </a:r>
            <a:br>
              <a:rPr lang="en-US" altLang="ko-KR" sz="800"/>
            </a:br>
            <a:r>
              <a:rPr lang="en-US" altLang="ko-KR" sz="800"/>
              <a:t>                receiver.getResponseBody(resp);</a:t>
            </a:r>
            <a:br>
              <a:rPr lang="en-US" altLang="ko-KR" sz="800"/>
            </a:br>
            <a:r>
              <a:rPr lang="en-US" altLang="ko-KR" sz="800"/>
              <a:t>            }</a:t>
            </a:r>
            <a:br>
              <a:rPr lang="en-US" altLang="ko-KR" sz="800"/>
            </a:br>
            <a:r>
              <a:rPr lang="en-US" altLang="ko-KR" sz="800"/>
              <a:t>            conn.disconnect();</a:t>
            </a:r>
            <a:br>
              <a:rPr lang="en-US" altLang="ko-KR" sz="800"/>
            </a:b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        } catch (Exception exp) {</a:t>
            </a:r>
            <a:br>
              <a:rPr lang="en-US" altLang="ko-KR" sz="800"/>
            </a:br>
            <a:r>
              <a:rPr lang="en-US" altLang="ko-KR" sz="800"/>
              <a:t>            LOG.log(Level.</a:t>
            </a:r>
            <a:r>
              <a:rPr lang="en-US" altLang="ko-KR" sz="800" i="1"/>
              <a:t>SEVERE</a:t>
            </a:r>
            <a:r>
              <a:rPr lang="en-US" altLang="ko-KR" sz="800"/>
              <a:t>, exp.getMessage());</a:t>
            </a:r>
            <a:br>
              <a:rPr lang="en-US" altLang="ko-KR" sz="800"/>
            </a:br>
            <a:r>
              <a:rPr lang="en-US" altLang="ko-KR" sz="800"/>
              <a:t>        }</a:t>
            </a:r>
            <a:br>
              <a:rPr lang="en-US" altLang="ko-KR" sz="800"/>
            </a:br>
            <a:r>
              <a:rPr lang="en-US" altLang="ko-KR" sz="800"/>
              <a:t>    }</a:t>
            </a:r>
            <a:br>
              <a:rPr lang="en-US" altLang="ko-KR" sz="800"/>
            </a:br>
            <a:r>
              <a:rPr lang="en-US" altLang="ko-KR" sz="800"/>
              <a:t>}</a:t>
            </a:r>
            <a:endParaRPr lang="ko-KR" altLang="en-US" sz="8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3717032"/>
            <a:ext cx="3621087" cy="9445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위로 굽은 화살표 5"/>
          <p:cNvSpPr/>
          <p:nvPr/>
        </p:nvSpPr>
        <p:spPr bwMode="auto">
          <a:xfrm rot="10800000">
            <a:off x="4441139" y="3521122"/>
            <a:ext cx="594147" cy="375522"/>
          </a:xfrm>
          <a:prstGeom prst="bentUpArrow">
            <a:avLst>
              <a:gd name="adj1" fmla="val 31363"/>
              <a:gd name="adj2" fmla="val 37903"/>
              <a:gd name="adj3" fmla="val 50000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8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/>
              <a:t>MQTT Client Subscribe, Listener, Callback , Response Java Code Review</a:t>
            </a:r>
            <a:endParaRPr lang="ko-KR" altLang="en-US" b="1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5	App Code Review</a:t>
            </a:r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164976" y="1340766"/>
            <a:ext cx="4716016" cy="5256585"/>
          </a:xfrm>
        </p:spPr>
        <p:txBody>
          <a:bodyPr/>
          <a:lstStyle/>
          <a:p>
            <a:pPr marL="0" indent="0"/>
            <a:r>
              <a:rPr lang="en-US" altLang="ko-KR" sz="800" b="1" dirty="0"/>
              <a:t>private </a:t>
            </a:r>
            <a:r>
              <a:rPr lang="en-US" altLang="ko-KR" sz="800" dirty="0"/>
              <a:t>String </a:t>
            </a:r>
            <a:r>
              <a:rPr lang="en-US" altLang="ko-KR" sz="800" b="1" dirty="0" err="1"/>
              <a:t>ServiceAEName</a:t>
            </a:r>
            <a:r>
              <a:rPr lang="en-US" altLang="ko-KR" sz="800" b="1" dirty="0"/>
              <a:t> </a:t>
            </a:r>
            <a:r>
              <a:rPr lang="en-US" altLang="ko-KR" sz="800" dirty="0"/>
              <a:t>= </a:t>
            </a:r>
            <a:r>
              <a:rPr lang="en-US" altLang="ko-KR" sz="800" b="1" dirty="0"/>
              <a:t>"ae-edu1"</a:t>
            </a:r>
            <a:r>
              <a:rPr lang="en-US" altLang="ko-KR" sz="800" dirty="0"/>
              <a:t>;</a:t>
            </a:r>
            <a:r>
              <a:rPr lang="en-US" altLang="ko-KR" sz="800" b="1" dirty="0"/>
              <a:t/>
            </a:r>
            <a:br>
              <a:rPr lang="en-US" altLang="ko-KR" sz="800" b="1" dirty="0"/>
            </a:br>
            <a:r>
              <a:rPr lang="en-US" altLang="ko-KR" sz="800" b="1" dirty="0"/>
              <a:t/>
            </a:r>
            <a:br>
              <a:rPr lang="en-US" altLang="ko-KR" sz="800" b="1" dirty="0"/>
            </a:br>
            <a:r>
              <a:rPr lang="en-US" altLang="ko-KR" sz="800" b="1" dirty="0"/>
              <a:t>public void </a:t>
            </a:r>
            <a:r>
              <a:rPr lang="en-US" altLang="ko-KR" sz="800" b="1" dirty="0" err="1"/>
              <a:t>GetAEInfo</a:t>
            </a:r>
            <a:r>
              <a:rPr lang="en-US" altLang="ko-KR" sz="800" b="1" dirty="0"/>
              <a:t>() {</a:t>
            </a:r>
            <a:br>
              <a:rPr lang="en-US" altLang="ko-KR" sz="800" b="1" dirty="0"/>
            </a:br>
            <a:r>
              <a:rPr lang="en-US" altLang="ko-KR" sz="800" b="1" dirty="0"/>
              <a:t/>
            </a:r>
            <a:br>
              <a:rPr lang="en-US" altLang="ko-KR" sz="800" b="1" dirty="0"/>
            </a:br>
            <a:r>
              <a:rPr lang="en-US" altLang="ko-KR" sz="800" b="1" dirty="0"/>
              <a:t>    </a:t>
            </a:r>
            <a:r>
              <a:rPr lang="en-US" altLang="ko-KR" sz="800" b="1" dirty="0" err="1">
                <a:solidFill>
                  <a:srgbClr val="FF0000"/>
                </a:solidFill>
              </a:rPr>
              <a:t>csebase.setInfo</a:t>
            </a:r>
            <a:r>
              <a:rPr lang="en-US" altLang="ko-KR" sz="800" b="1" dirty="0">
                <a:solidFill>
                  <a:srgbClr val="FF0000"/>
                </a:solidFill>
              </a:rPr>
              <a:t>("192.168.25.47","7579","mobius-yt","1883");</a:t>
            </a:r>
            <a:br>
              <a:rPr lang="en-US" altLang="ko-KR" sz="800" b="1" dirty="0">
                <a:solidFill>
                  <a:srgbClr val="FF0000"/>
                </a:solidFill>
              </a:rPr>
            </a:br>
            <a:r>
              <a:rPr lang="en-US" altLang="ko-KR" sz="800" b="1" dirty="0">
                <a:solidFill>
                  <a:srgbClr val="FF0000"/>
                </a:solidFill>
              </a:rPr>
              <a:t>    </a:t>
            </a:r>
            <a:r>
              <a:rPr lang="en-US" altLang="ko-KR" sz="800" b="1" dirty="0" err="1">
                <a:solidFill>
                  <a:srgbClr val="FF0000"/>
                </a:solidFill>
              </a:rPr>
              <a:t>ae.setAppName</a:t>
            </a:r>
            <a:r>
              <a:rPr lang="en-US" altLang="ko-KR" sz="800" b="1" dirty="0">
                <a:solidFill>
                  <a:srgbClr val="FF0000"/>
                </a:solidFill>
              </a:rPr>
              <a:t>("</a:t>
            </a:r>
            <a:r>
              <a:rPr lang="en-US" altLang="ko-KR" sz="800" b="1" dirty="0" err="1">
                <a:solidFill>
                  <a:srgbClr val="FF0000"/>
                </a:solidFill>
              </a:rPr>
              <a:t>ncubeapp</a:t>
            </a:r>
            <a:r>
              <a:rPr lang="en-US" altLang="ko-KR" sz="800" b="1" dirty="0">
                <a:solidFill>
                  <a:srgbClr val="FF0000"/>
                </a:solidFill>
              </a:rPr>
              <a:t>");</a:t>
            </a:r>
            <a:br>
              <a:rPr lang="en-US" altLang="ko-KR" sz="800" b="1" dirty="0">
                <a:solidFill>
                  <a:srgbClr val="FF0000"/>
                </a:solidFill>
              </a:rPr>
            </a:br>
            <a:r>
              <a:rPr lang="en-US" altLang="ko-KR" sz="800" b="1" dirty="0"/>
              <a:t>    … </a:t>
            </a:r>
            <a:br>
              <a:rPr lang="en-US" altLang="ko-KR" sz="800" b="1" dirty="0"/>
            </a:br>
            <a:r>
              <a:rPr lang="en-US" altLang="ko-KR" sz="800" b="1" dirty="0">
                <a:solidFill>
                  <a:srgbClr val="FF0000"/>
                </a:solidFill>
              </a:rPr>
              <a:t>    </a:t>
            </a:r>
            <a:r>
              <a:rPr lang="en-US" altLang="ko-KR" sz="800" b="1" dirty="0" err="1">
                <a:solidFill>
                  <a:srgbClr val="FF0000"/>
                </a:solidFill>
              </a:rPr>
              <a:t>MQTT_Req_Topic</a:t>
            </a:r>
            <a:r>
              <a:rPr lang="en-US" altLang="ko-KR" sz="800" b="1" dirty="0">
                <a:solidFill>
                  <a:srgbClr val="FF0000"/>
                </a:solidFill>
              </a:rPr>
              <a:t> = "/oneM2M/</a:t>
            </a:r>
            <a:r>
              <a:rPr lang="en-US" altLang="ko-KR" sz="800" b="1" dirty="0" err="1">
                <a:solidFill>
                  <a:srgbClr val="FF0000"/>
                </a:solidFill>
              </a:rPr>
              <a:t>req</a:t>
            </a:r>
            <a:r>
              <a:rPr lang="en-US" altLang="ko-KR" sz="800" b="1" dirty="0">
                <a:solidFill>
                  <a:srgbClr val="FF0000"/>
                </a:solidFill>
              </a:rPr>
              <a:t>/:mobius-</a:t>
            </a:r>
            <a:r>
              <a:rPr lang="en-US" altLang="ko-KR" sz="800" b="1" dirty="0" err="1">
                <a:solidFill>
                  <a:srgbClr val="FF0000"/>
                </a:solidFill>
              </a:rPr>
              <a:t>yt</a:t>
            </a:r>
            <a:r>
              <a:rPr lang="en-US" altLang="ko-KR" sz="800" b="1" dirty="0">
                <a:solidFill>
                  <a:srgbClr val="FF0000"/>
                </a:solidFill>
              </a:rPr>
              <a:t>/"+</a:t>
            </a:r>
            <a:r>
              <a:rPr lang="en-US" altLang="ko-KR" sz="800" b="1" dirty="0" err="1">
                <a:solidFill>
                  <a:srgbClr val="FF0000"/>
                </a:solidFill>
              </a:rPr>
              <a:t>ae.getAEid</a:t>
            </a:r>
            <a:r>
              <a:rPr lang="en-US" altLang="ko-KR" sz="800" b="1" dirty="0">
                <a:solidFill>
                  <a:srgbClr val="FF0000"/>
                </a:solidFill>
              </a:rPr>
              <a:t>()+"_sub"+"/xml";</a:t>
            </a:r>
            <a:br>
              <a:rPr lang="en-US" altLang="ko-KR" sz="800" b="1" dirty="0">
                <a:solidFill>
                  <a:srgbClr val="FF0000"/>
                </a:solidFill>
              </a:rPr>
            </a:br>
            <a:r>
              <a:rPr lang="en-US" altLang="ko-KR" sz="800" b="1" dirty="0">
                <a:solidFill>
                  <a:srgbClr val="FF0000"/>
                </a:solidFill>
              </a:rPr>
              <a:t>    </a:t>
            </a:r>
            <a:r>
              <a:rPr lang="en-US" altLang="ko-KR" sz="800" b="1" dirty="0" err="1">
                <a:solidFill>
                  <a:srgbClr val="FF0000"/>
                </a:solidFill>
              </a:rPr>
              <a:t>MQTT_Resp_Topic</a:t>
            </a:r>
            <a:r>
              <a:rPr lang="en-US" altLang="ko-KR" sz="800" b="1" dirty="0">
                <a:solidFill>
                  <a:srgbClr val="FF0000"/>
                </a:solidFill>
              </a:rPr>
              <a:t> = "/oneM2M/</a:t>
            </a:r>
            <a:r>
              <a:rPr lang="en-US" altLang="ko-KR" sz="800" b="1" dirty="0" err="1">
                <a:solidFill>
                  <a:srgbClr val="FF0000"/>
                </a:solidFill>
              </a:rPr>
              <a:t>resp</a:t>
            </a:r>
            <a:r>
              <a:rPr lang="en-US" altLang="ko-KR" sz="800" b="1" dirty="0">
                <a:solidFill>
                  <a:srgbClr val="FF0000"/>
                </a:solidFill>
              </a:rPr>
              <a:t>/:mobius-</a:t>
            </a:r>
            <a:r>
              <a:rPr lang="en-US" altLang="ko-KR" sz="800" b="1" dirty="0" err="1">
                <a:solidFill>
                  <a:srgbClr val="FF0000"/>
                </a:solidFill>
              </a:rPr>
              <a:t>yt</a:t>
            </a:r>
            <a:r>
              <a:rPr lang="en-US" altLang="ko-KR" sz="800" b="1" dirty="0">
                <a:solidFill>
                  <a:srgbClr val="FF0000"/>
                </a:solidFill>
              </a:rPr>
              <a:t>/"+</a:t>
            </a:r>
            <a:r>
              <a:rPr lang="en-US" altLang="ko-KR" sz="800" b="1" dirty="0" err="1">
                <a:solidFill>
                  <a:srgbClr val="FF0000"/>
                </a:solidFill>
              </a:rPr>
              <a:t>ae.getAEid</a:t>
            </a:r>
            <a:r>
              <a:rPr lang="en-US" altLang="ko-KR" sz="800" b="1" dirty="0">
                <a:solidFill>
                  <a:srgbClr val="FF0000"/>
                </a:solidFill>
              </a:rPr>
              <a:t>()+"_sub"+"/xml";</a:t>
            </a:r>
            <a:br>
              <a:rPr lang="en-US" altLang="ko-KR" sz="800" b="1" dirty="0">
                <a:solidFill>
                  <a:srgbClr val="FF0000"/>
                </a:solidFill>
              </a:rPr>
            </a:br>
            <a:r>
              <a:rPr lang="en-US" altLang="ko-KR" sz="800" b="1" dirty="0"/>
              <a:t>}</a:t>
            </a:r>
            <a:br>
              <a:rPr lang="en-US" altLang="ko-KR" sz="800" b="1" dirty="0"/>
            </a:br>
            <a:r>
              <a:rPr lang="en-US" altLang="ko-KR" sz="800" b="1" dirty="0"/>
              <a:t/>
            </a:r>
            <a:br>
              <a:rPr lang="en-US" altLang="ko-KR" sz="800" b="1" dirty="0"/>
            </a:br>
            <a:r>
              <a:rPr lang="en-US" altLang="ko-KR" sz="800" b="1" dirty="0"/>
              <a:t>/* MQTT Subscription */</a:t>
            </a:r>
            <a:br>
              <a:rPr lang="en-US" altLang="ko-KR" sz="800" b="1" dirty="0"/>
            </a:br>
            <a:r>
              <a:rPr lang="en-US" altLang="ko-KR" sz="800" b="1" dirty="0"/>
              <a:t>public void </a:t>
            </a:r>
            <a:r>
              <a:rPr lang="en-US" altLang="ko-KR" sz="800" b="1" dirty="0" err="1"/>
              <a:t>MQTT_Create</a:t>
            </a:r>
            <a:r>
              <a:rPr lang="en-US" altLang="ko-KR" sz="800" b="1" dirty="0"/>
              <a:t>(</a:t>
            </a:r>
            <a:r>
              <a:rPr lang="en-US" altLang="ko-KR" sz="800" b="1" dirty="0" err="1"/>
              <a:t>boolean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mtqqStart</a:t>
            </a:r>
            <a:r>
              <a:rPr lang="en-US" altLang="ko-KR" sz="800" b="1" dirty="0"/>
              <a:t>) {</a:t>
            </a:r>
            <a:br>
              <a:rPr lang="en-US" altLang="ko-KR" sz="800" b="1" dirty="0"/>
            </a:br>
            <a:r>
              <a:rPr lang="en-US" altLang="ko-KR" sz="800" b="1" dirty="0"/>
              <a:t>    if (</a:t>
            </a:r>
            <a:r>
              <a:rPr lang="en-US" altLang="ko-KR" sz="800" b="1" dirty="0" err="1"/>
              <a:t>mtqqStart</a:t>
            </a:r>
            <a:r>
              <a:rPr lang="en-US" altLang="ko-KR" sz="800" b="1" dirty="0"/>
              <a:t> &amp;&amp; </a:t>
            </a:r>
            <a:r>
              <a:rPr lang="en-US" altLang="ko-KR" sz="800" b="1" dirty="0" err="1"/>
              <a:t>mqttClient</a:t>
            </a:r>
            <a:r>
              <a:rPr lang="en-US" altLang="ko-KR" sz="800" b="1" dirty="0"/>
              <a:t> == null) {</a:t>
            </a:r>
            <a:br>
              <a:rPr lang="en-US" altLang="ko-KR" sz="800" b="1" dirty="0"/>
            </a:br>
            <a:r>
              <a:rPr lang="en-US" altLang="ko-KR" sz="800" b="1" dirty="0"/>
              <a:t>        /* Subscription Resource Create to Yellow Turtle */</a:t>
            </a:r>
            <a:br>
              <a:rPr lang="en-US" altLang="ko-KR" sz="800" b="1" dirty="0"/>
            </a:br>
            <a:r>
              <a:rPr lang="en-US" altLang="ko-KR" sz="800" b="1" dirty="0"/>
              <a:t>        </a:t>
            </a:r>
            <a:r>
              <a:rPr lang="en-US" altLang="ko-KR" sz="800" b="1" dirty="0" err="1"/>
              <a:t>SubscribeResource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subcribeResource</a:t>
            </a:r>
            <a:r>
              <a:rPr lang="en-US" altLang="ko-KR" sz="800" b="1" dirty="0"/>
              <a:t> = new </a:t>
            </a:r>
            <a:r>
              <a:rPr lang="en-US" altLang="ko-KR" sz="800" b="1" dirty="0" err="1"/>
              <a:t>SubscribeResource</a:t>
            </a:r>
            <a:r>
              <a:rPr lang="en-US" altLang="ko-KR" sz="800" b="1" dirty="0"/>
              <a:t>();</a:t>
            </a:r>
            <a:br>
              <a:rPr lang="en-US" altLang="ko-KR" sz="800" b="1" dirty="0"/>
            </a:br>
            <a:r>
              <a:rPr lang="en-US" altLang="ko-KR" sz="800" b="1" dirty="0"/>
              <a:t>        </a:t>
            </a:r>
            <a:r>
              <a:rPr lang="en-US" altLang="ko-KR" sz="800" b="1" dirty="0" err="1"/>
              <a:t>subcribeResource.setReceiver</a:t>
            </a:r>
            <a:r>
              <a:rPr lang="en-US" altLang="ko-KR" sz="800" b="1" dirty="0"/>
              <a:t>(new </a:t>
            </a:r>
            <a:r>
              <a:rPr lang="en-US" altLang="ko-KR" sz="800" b="1" dirty="0" err="1"/>
              <a:t>IReceived</a:t>
            </a:r>
            <a:r>
              <a:rPr lang="en-US" altLang="ko-KR" sz="800" b="1" dirty="0"/>
              <a:t>() {</a:t>
            </a:r>
            <a:br>
              <a:rPr lang="en-US" altLang="ko-KR" sz="800" b="1" dirty="0"/>
            </a:br>
            <a:r>
              <a:rPr lang="en-US" altLang="ko-KR" sz="800" b="1" dirty="0"/>
              <a:t>        …        </a:t>
            </a:r>
            <a:br>
              <a:rPr lang="en-US" altLang="ko-KR" sz="800" b="1" dirty="0"/>
            </a:br>
            <a:r>
              <a:rPr lang="en-US" altLang="ko-KR" sz="800" b="1" dirty="0"/>
              <a:t>        </a:t>
            </a:r>
            <a:r>
              <a:rPr lang="en-US" altLang="ko-KR" sz="800" b="1" dirty="0" err="1"/>
              <a:t>subcribeResource.start</a:t>
            </a:r>
            <a:r>
              <a:rPr lang="en-US" altLang="ko-KR" sz="800" b="1" dirty="0"/>
              <a:t>();</a:t>
            </a:r>
            <a:br>
              <a:rPr lang="en-US" altLang="ko-KR" sz="800" b="1" dirty="0"/>
            </a:br>
            <a:r>
              <a:rPr lang="en-US" altLang="ko-KR" sz="800" b="1" dirty="0"/>
              <a:t/>
            </a:r>
            <a:br>
              <a:rPr lang="en-US" altLang="ko-KR" sz="800" b="1" dirty="0"/>
            </a:br>
            <a:r>
              <a:rPr lang="en-US" altLang="ko-KR" sz="800" b="1" dirty="0"/>
              <a:t>        /* MQTT Subscribe */</a:t>
            </a:r>
            <a:br>
              <a:rPr lang="en-US" altLang="ko-KR" sz="800" b="1" dirty="0"/>
            </a:br>
            <a:r>
              <a:rPr lang="en-US" altLang="ko-KR" sz="800" b="1" dirty="0">
                <a:solidFill>
                  <a:srgbClr val="FF0000"/>
                </a:solidFill>
              </a:rPr>
              <a:t>        </a:t>
            </a:r>
            <a:r>
              <a:rPr lang="en-US" altLang="ko-KR" sz="800" b="1" dirty="0" err="1">
                <a:solidFill>
                  <a:srgbClr val="FF0000"/>
                </a:solidFill>
              </a:rPr>
              <a:t>mqttClient</a:t>
            </a:r>
            <a:r>
              <a:rPr lang="en-US" altLang="ko-KR" sz="800" b="1" dirty="0">
                <a:solidFill>
                  <a:srgbClr val="FF0000"/>
                </a:solidFill>
              </a:rPr>
              <a:t> = new </a:t>
            </a:r>
            <a:r>
              <a:rPr lang="en-US" altLang="ko-KR" sz="800" b="1" dirty="0" err="1">
                <a:solidFill>
                  <a:srgbClr val="FF0000"/>
                </a:solidFill>
              </a:rPr>
              <a:t>MqttAndroidClient</a:t>
            </a:r>
            <a:r>
              <a:rPr lang="en-US" altLang="ko-KR" sz="800" b="1" dirty="0">
                <a:solidFill>
                  <a:srgbClr val="FF0000"/>
                </a:solidFill>
              </a:rPr>
              <a:t>(</a:t>
            </a:r>
            <a:r>
              <a:rPr lang="en-US" altLang="ko-KR" sz="800" b="1" dirty="0" err="1">
                <a:solidFill>
                  <a:srgbClr val="FF0000"/>
                </a:solidFill>
              </a:rPr>
              <a:t>this.getApplicationContext</a:t>
            </a:r>
            <a:r>
              <a:rPr lang="en-US" altLang="ko-KR" sz="800" b="1" dirty="0">
                <a:solidFill>
                  <a:srgbClr val="FF0000"/>
                </a:solidFill>
              </a:rPr>
              <a:t>(), "</a:t>
            </a:r>
            <a:r>
              <a:rPr lang="en-US" altLang="ko-KR" sz="800" b="1" dirty="0" err="1">
                <a:solidFill>
                  <a:srgbClr val="FF0000"/>
                </a:solidFill>
              </a:rPr>
              <a:t>tcp</a:t>
            </a:r>
            <a:r>
              <a:rPr lang="en-US" altLang="ko-KR" sz="800" b="1" dirty="0">
                <a:solidFill>
                  <a:srgbClr val="FF0000"/>
                </a:solidFill>
              </a:rPr>
              <a:t>://" + </a:t>
            </a:r>
            <a:r>
              <a:rPr lang="en-US" altLang="ko-KR" sz="800" b="1" dirty="0" err="1">
                <a:solidFill>
                  <a:srgbClr val="FF0000"/>
                </a:solidFill>
              </a:rPr>
              <a:t>csebase.getHost</a:t>
            </a:r>
            <a:r>
              <a:rPr lang="en-US" altLang="ko-KR" sz="800" b="1" dirty="0">
                <a:solidFill>
                  <a:srgbClr val="FF0000"/>
                </a:solidFill>
              </a:rPr>
              <a:t>() + ":" + </a:t>
            </a:r>
            <a:r>
              <a:rPr lang="en-US" altLang="ko-KR" sz="800" b="1" dirty="0" err="1">
                <a:solidFill>
                  <a:srgbClr val="FF0000"/>
                </a:solidFill>
              </a:rPr>
              <a:t>csebase.getMQTTPort</a:t>
            </a:r>
            <a:r>
              <a:rPr lang="en-US" altLang="ko-KR" sz="800" b="1" dirty="0">
                <a:solidFill>
                  <a:srgbClr val="FF0000"/>
                </a:solidFill>
              </a:rPr>
              <a:t>(), </a:t>
            </a:r>
            <a:r>
              <a:rPr lang="en-US" altLang="ko-KR" sz="800" b="1" dirty="0" err="1">
                <a:solidFill>
                  <a:srgbClr val="FF0000"/>
                </a:solidFill>
              </a:rPr>
              <a:t>MqttClient.generateClientId</a:t>
            </a:r>
            <a:r>
              <a:rPr lang="en-US" altLang="ko-KR" sz="800" b="1" dirty="0">
                <a:solidFill>
                  <a:srgbClr val="FF0000"/>
                </a:solidFill>
              </a:rPr>
              <a:t>());</a:t>
            </a:r>
            <a:br>
              <a:rPr lang="en-US" altLang="ko-KR" sz="800" b="1" dirty="0">
                <a:solidFill>
                  <a:srgbClr val="FF0000"/>
                </a:solidFill>
              </a:rPr>
            </a:br>
            <a:r>
              <a:rPr lang="en-US" altLang="ko-KR" sz="800" b="1" dirty="0">
                <a:solidFill>
                  <a:srgbClr val="FF0000"/>
                </a:solidFill>
              </a:rPr>
              <a:t>        </a:t>
            </a:r>
            <a:r>
              <a:rPr lang="en-US" altLang="ko-KR" sz="800" b="1" dirty="0" err="1">
                <a:solidFill>
                  <a:srgbClr val="FF0000"/>
                </a:solidFill>
              </a:rPr>
              <a:t>mqttClient.setCallback</a:t>
            </a:r>
            <a:r>
              <a:rPr lang="en-US" altLang="ko-KR" sz="800" b="1" dirty="0">
                <a:solidFill>
                  <a:srgbClr val="FF0000"/>
                </a:solidFill>
              </a:rPr>
              <a:t>(</a:t>
            </a:r>
            <a:r>
              <a:rPr lang="en-US" altLang="ko-KR" sz="800" b="1" dirty="0" err="1">
                <a:solidFill>
                  <a:srgbClr val="FF0000"/>
                </a:solidFill>
              </a:rPr>
              <a:t>mainMqttCallback</a:t>
            </a:r>
            <a:r>
              <a:rPr lang="en-US" altLang="ko-KR" sz="800" b="1" dirty="0">
                <a:solidFill>
                  <a:srgbClr val="FF0000"/>
                </a:solidFill>
              </a:rPr>
              <a:t>);</a:t>
            </a:r>
            <a:br>
              <a:rPr lang="en-US" altLang="ko-KR" sz="800" b="1" dirty="0">
                <a:solidFill>
                  <a:srgbClr val="FF0000"/>
                </a:solidFill>
              </a:rPr>
            </a:br>
            <a:r>
              <a:rPr lang="en-US" altLang="ko-KR" sz="800" b="1" dirty="0">
                <a:solidFill>
                  <a:srgbClr val="FF0000"/>
                </a:solidFill>
              </a:rPr>
              <a:t>        try {</a:t>
            </a:r>
            <a:br>
              <a:rPr lang="en-US" altLang="ko-KR" sz="800" b="1" dirty="0">
                <a:solidFill>
                  <a:srgbClr val="FF0000"/>
                </a:solidFill>
              </a:rPr>
            </a:br>
            <a:r>
              <a:rPr lang="en-US" altLang="ko-KR" sz="800" b="1" dirty="0">
                <a:solidFill>
                  <a:srgbClr val="FF0000"/>
                </a:solidFill>
              </a:rPr>
              <a:t>            </a:t>
            </a:r>
            <a:r>
              <a:rPr lang="en-US" altLang="ko-KR" sz="800" b="1" dirty="0" err="1">
                <a:solidFill>
                  <a:srgbClr val="FF0000"/>
                </a:solidFill>
              </a:rPr>
              <a:t>IMqttToken</a:t>
            </a:r>
            <a:r>
              <a:rPr lang="en-US" altLang="ko-KR" sz="800" b="1" dirty="0">
                <a:solidFill>
                  <a:srgbClr val="FF0000"/>
                </a:solidFill>
              </a:rPr>
              <a:t> token = </a:t>
            </a:r>
            <a:r>
              <a:rPr lang="en-US" altLang="ko-KR" sz="800" b="1" dirty="0" err="1">
                <a:solidFill>
                  <a:srgbClr val="FF0000"/>
                </a:solidFill>
              </a:rPr>
              <a:t>mqttClient.connect</a:t>
            </a:r>
            <a:r>
              <a:rPr lang="en-US" altLang="ko-KR" sz="800" b="1" dirty="0">
                <a:solidFill>
                  <a:srgbClr val="FF0000"/>
                </a:solidFill>
              </a:rPr>
              <a:t>();</a:t>
            </a:r>
            <a:br>
              <a:rPr lang="en-US" altLang="ko-KR" sz="800" b="1" dirty="0">
                <a:solidFill>
                  <a:srgbClr val="FF0000"/>
                </a:solidFill>
              </a:rPr>
            </a:br>
            <a:r>
              <a:rPr lang="en-US" altLang="ko-KR" sz="800" b="1" dirty="0">
                <a:solidFill>
                  <a:srgbClr val="FF0000"/>
                </a:solidFill>
              </a:rPr>
              <a:t>            </a:t>
            </a:r>
            <a:r>
              <a:rPr lang="en-US" altLang="ko-KR" sz="800" b="1" dirty="0" err="1">
                <a:solidFill>
                  <a:srgbClr val="FF0000"/>
                </a:solidFill>
              </a:rPr>
              <a:t>token.setActionCallback</a:t>
            </a:r>
            <a:r>
              <a:rPr lang="en-US" altLang="ko-KR" sz="800" b="1" dirty="0">
                <a:solidFill>
                  <a:srgbClr val="FF0000"/>
                </a:solidFill>
              </a:rPr>
              <a:t>(</a:t>
            </a:r>
            <a:r>
              <a:rPr lang="en-US" altLang="ko-KR" sz="800" b="1" dirty="0" err="1">
                <a:solidFill>
                  <a:srgbClr val="FF0000"/>
                </a:solidFill>
              </a:rPr>
              <a:t>mainIMqttActionListener</a:t>
            </a:r>
            <a:r>
              <a:rPr lang="en-US" altLang="ko-KR" sz="800" b="1" dirty="0">
                <a:solidFill>
                  <a:srgbClr val="FF0000"/>
                </a:solidFill>
              </a:rPr>
              <a:t>);</a:t>
            </a:r>
            <a:br>
              <a:rPr lang="en-US" altLang="ko-KR" sz="800" b="1" dirty="0">
                <a:solidFill>
                  <a:srgbClr val="FF0000"/>
                </a:solidFill>
              </a:rPr>
            </a:br>
            <a:r>
              <a:rPr lang="en-US" altLang="ko-KR" sz="800" b="1" dirty="0"/>
              <a:t>        } catch (</a:t>
            </a:r>
            <a:r>
              <a:rPr lang="en-US" altLang="ko-KR" sz="800" b="1" dirty="0" err="1"/>
              <a:t>MqttException</a:t>
            </a:r>
            <a:r>
              <a:rPr lang="en-US" altLang="ko-KR" sz="800" b="1" dirty="0"/>
              <a:t> e) {</a:t>
            </a:r>
            <a:br>
              <a:rPr lang="en-US" altLang="ko-KR" sz="800" b="1" dirty="0"/>
            </a:br>
            <a:r>
              <a:rPr lang="en-US" altLang="ko-KR" sz="800" b="1" dirty="0"/>
              <a:t>            </a:t>
            </a:r>
            <a:r>
              <a:rPr lang="en-US" altLang="ko-KR" sz="800" b="1" dirty="0" err="1"/>
              <a:t>e.printStackTrace</a:t>
            </a:r>
            <a:r>
              <a:rPr lang="en-US" altLang="ko-KR" sz="800" b="1" dirty="0"/>
              <a:t>();</a:t>
            </a:r>
            <a:br>
              <a:rPr lang="en-US" altLang="ko-KR" sz="800" b="1" dirty="0"/>
            </a:br>
            <a:r>
              <a:rPr lang="en-US" altLang="ko-KR" sz="800" b="1" dirty="0"/>
              <a:t>        }</a:t>
            </a:r>
            <a:br>
              <a:rPr lang="en-US" altLang="ko-KR" sz="800" b="1" dirty="0"/>
            </a:br>
            <a:r>
              <a:rPr lang="en-US" altLang="ko-KR" sz="800" b="1" dirty="0"/>
              <a:t>    } else {</a:t>
            </a:r>
            <a:br>
              <a:rPr lang="en-US" altLang="ko-KR" sz="800" b="1" dirty="0"/>
            </a:br>
            <a:r>
              <a:rPr lang="en-US" altLang="ko-KR" sz="800" b="1" dirty="0"/>
              <a:t>        /* MQTT </a:t>
            </a:r>
            <a:r>
              <a:rPr lang="en-US" altLang="ko-KR" sz="800" b="1" dirty="0" err="1"/>
              <a:t>unSubscribe</a:t>
            </a:r>
            <a:r>
              <a:rPr lang="en-US" altLang="ko-KR" sz="800" b="1" dirty="0"/>
              <a:t> or Client Close */</a:t>
            </a:r>
            <a:br>
              <a:rPr lang="en-US" altLang="ko-KR" sz="800" b="1" dirty="0"/>
            </a:br>
            <a:r>
              <a:rPr lang="en-US" altLang="ko-KR" sz="800" b="1" dirty="0"/>
              <a:t>        </a:t>
            </a:r>
            <a:r>
              <a:rPr lang="en-US" altLang="ko-KR" sz="800" b="1" dirty="0" err="1"/>
              <a:t>mqttClient.setCallback</a:t>
            </a:r>
            <a:r>
              <a:rPr lang="en-US" altLang="ko-KR" sz="800" b="1" dirty="0"/>
              <a:t>(null);</a:t>
            </a:r>
            <a:br>
              <a:rPr lang="en-US" altLang="ko-KR" sz="800" b="1" dirty="0"/>
            </a:br>
            <a:r>
              <a:rPr lang="en-US" altLang="ko-KR" sz="800" b="1" dirty="0"/>
              <a:t>        </a:t>
            </a:r>
            <a:r>
              <a:rPr lang="en-US" altLang="ko-KR" sz="800" b="1" dirty="0" err="1"/>
              <a:t>mqttClient.close</a:t>
            </a:r>
            <a:r>
              <a:rPr lang="en-US" altLang="ko-KR" sz="800" b="1" dirty="0"/>
              <a:t>();</a:t>
            </a:r>
            <a:br>
              <a:rPr lang="en-US" altLang="ko-KR" sz="800" b="1" dirty="0"/>
            </a:br>
            <a:r>
              <a:rPr lang="en-US" altLang="ko-KR" sz="800" b="1" dirty="0"/>
              <a:t>        </a:t>
            </a:r>
            <a:r>
              <a:rPr lang="en-US" altLang="ko-KR" sz="800" b="1" dirty="0" err="1"/>
              <a:t>mqttClient</a:t>
            </a:r>
            <a:r>
              <a:rPr lang="en-US" altLang="ko-KR" sz="800" b="1" dirty="0"/>
              <a:t> = null;</a:t>
            </a:r>
            <a:br>
              <a:rPr lang="en-US" altLang="ko-KR" sz="800" b="1" dirty="0"/>
            </a:br>
            <a:r>
              <a:rPr lang="en-US" altLang="ko-KR" sz="800" b="1" dirty="0"/>
              <a:t>    }</a:t>
            </a:r>
            <a:br>
              <a:rPr lang="en-US" altLang="ko-KR" sz="800" b="1" dirty="0"/>
            </a:br>
            <a:r>
              <a:rPr lang="en-US" altLang="ko-KR" sz="800" b="1" dirty="0"/>
              <a:t>}</a:t>
            </a:r>
            <a:endParaRPr lang="ko-KR" altLang="en-US" sz="800" b="1" dirty="0"/>
          </a:p>
        </p:txBody>
      </p:sp>
      <p:sp>
        <p:nvSpPr>
          <p:cNvPr id="24" name="내용 개체 틀 2"/>
          <p:cNvSpPr txBox="1">
            <a:spLocks/>
          </p:cNvSpPr>
          <p:nvPr/>
        </p:nvSpPr>
        <p:spPr bwMode="auto">
          <a:xfrm>
            <a:off x="5025008" y="1340766"/>
            <a:ext cx="4716016" cy="525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altLang="ko-KR" sz="800" dirty="0"/>
              <a:t>/* MQTT Listener */</a:t>
            </a:r>
            <a:br>
              <a:rPr lang="en-US" altLang="ko-KR" sz="800" dirty="0"/>
            </a:br>
            <a:r>
              <a:rPr lang="en-US" altLang="ko-KR" sz="800" dirty="0"/>
              <a:t>private </a:t>
            </a:r>
            <a:r>
              <a:rPr lang="en-US" altLang="ko-KR" sz="800" dirty="0" err="1">
                <a:solidFill>
                  <a:srgbClr val="FF0000"/>
                </a:solidFill>
              </a:rPr>
              <a:t>IMqttActionListener</a:t>
            </a:r>
            <a:r>
              <a:rPr lang="en-US" altLang="ko-KR" sz="800" dirty="0"/>
              <a:t> </a:t>
            </a:r>
            <a:r>
              <a:rPr lang="en-US" altLang="ko-KR" sz="800" dirty="0" err="1"/>
              <a:t>mainIMqttActionListener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IMqttActionListener</a:t>
            </a:r>
            <a:r>
              <a:rPr lang="en-US" altLang="ko-KR" sz="800" dirty="0"/>
              <a:t>() {</a:t>
            </a:r>
            <a:br>
              <a:rPr lang="en-US" altLang="ko-KR" sz="800" dirty="0"/>
            </a:br>
            <a:r>
              <a:rPr lang="en-US" altLang="ko-KR" sz="800" dirty="0"/>
              <a:t>    @Override</a:t>
            </a:r>
            <a:br>
              <a:rPr lang="en-US" altLang="ko-KR" sz="800" dirty="0"/>
            </a:br>
            <a:r>
              <a:rPr lang="en-US" altLang="ko-KR" sz="800" dirty="0"/>
              <a:t>    public void </a:t>
            </a:r>
            <a:r>
              <a:rPr lang="en-US" altLang="ko-KR" sz="800" dirty="0" err="1"/>
              <a:t>onSuccess</a:t>
            </a:r>
            <a:r>
              <a:rPr lang="en-US" altLang="ko-KR" sz="800" dirty="0"/>
              <a:t>(</a:t>
            </a:r>
            <a:r>
              <a:rPr lang="en-US" altLang="ko-KR" sz="800" dirty="0" err="1"/>
              <a:t>IMqttToken</a:t>
            </a:r>
            <a:r>
              <a:rPr lang="en-US" altLang="ko-KR" sz="800" dirty="0"/>
              <a:t> </a:t>
            </a:r>
            <a:r>
              <a:rPr lang="en-US" altLang="ko-KR" sz="800" dirty="0" err="1"/>
              <a:t>asyncActionToken</a:t>
            </a:r>
            <a:r>
              <a:rPr lang="en-US" altLang="ko-KR" sz="800" dirty="0"/>
              <a:t>) {</a:t>
            </a:r>
            <a:br>
              <a:rPr lang="en-US" altLang="ko-KR" sz="800" dirty="0"/>
            </a:br>
            <a:r>
              <a:rPr lang="en-US" altLang="ko-KR" sz="800" dirty="0"/>
              <a:t>        String payload = "";</a:t>
            </a:r>
            <a:br>
              <a:rPr lang="en-US" altLang="ko-KR" sz="800" dirty="0"/>
            </a:br>
            <a:r>
              <a:rPr lang="en-US" altLang="ko-KR" sz="800" dirty="0"/>
              <a:t>       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mqttQos</a:t>
            </a:r>
            <a:r>
              <a:rPr lang="en-US" altLang="ko-KR" sz="800" dirty="0"/>
              <a:t> = 1; /* 0: NO QoS, 1: No Check , 2: Each Check */</a:t>
            </a:r>
            <a:br>
              <a:rPr lang="en-US" altLang="ko-KR" sz="800" dirty="0"/>
            </a:b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        </a:t>
            </a:r>
            <a:r>
              <a:rPr lang="en-US" altLang="ko-KR" sz="800" dirty="0" err="1"/>
              <a:t>MqttMessage</a:t>
            </a:r>
            <a:r>
              <a:rPr lang="en-US" altLang="ko-KR" sz="800" dirty="0"/>
              <a:t> message = new </a:t>
            </a:r>
            <a:r>
              <a:rPr lang="en-US" altLang="ko-KR" sz="800" dirty="0" err="1"/>
              <a:t>MqttMessage</a:t>
            </a:r>
            <a:r>
              <a:rPr lang="en-US" altLang="ko-KR" sz="800" dirty="0"/>
              <a:t>(</a:t>
            </a:r>
            <a:r>
              <a:rPr lang="en-US" altLang="ko-KR" sz="800" dirty="0" err="1"/>
              <a:t>payload.getBytes</a:t>
            </a:r>
            <a:r>
              <a:rPr lang="en-US" altLang="ko-KR" sz="800" dirty="0"/>
              <a:t>());</a:t>
            </a:r>
            <a:br>
              <a:rPr lang="en-US" altLang="ko-KR" sz="800" dirty="0"/>
            </a:br>
            <a:r>
              <a:rPr lang="en-US" altLang="ko-KR" sz="800" dirty="0"/>
              <a:t>        try {</a:t>
            </a:r>
            <a:br>
              <a:rPr lang="en-US" altLang="ko-KR" sz="800" dirty="0"/>
            </a:br>
            <a:r>
              <a:rPr lang="en-US" altLang="ko-KR" sz="800" dirty="0"/>
              <a:t>            </a:t>
            </a:r>
            <a:r>
              <a:rPr lang="en-US" altLang="ko-KR" sz="800" dirty="0" err="1">
                <a:solidFill>
                  <a:srgbClr val="FF0000"/>
                </a:solidFill>
              </a:rPr>
              <a:t>mqttClient.subscribe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en-US" altLang="ko-KR" sz="800" dirty="0" err="1">
                <a:solidFill>
                  <a:srgbClr val="FF0000"/>
                </a:solidFill>
              </a:rPr>
              <a:t>MQTT_Req_Topic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en-US" altLang="ko-KR" sz="800" dirty="0" err="1">
                <a:solidFill>
                  <a:srgbClr val="FF0000"/>
                </a:solidFill>
              </a:rPr>
              <a:t>mqttQos</a:t>
            </a:r>
            <a:r>
              <a:rPr lang="en-US" altLang="ko-KR" sz="800" dirty="0">
                <a:solidFill>
                  <a:srgbClr val="FF0000"/>
                </a:solidFill>
              </a:rPr>
              <a:t>);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/>
              <a:t>        } catch (</a:t>
            </a:r>
            <a:r>
              <a:rPr lang="en-US" altLang="ko-KR" sz="800" dirty="0" err="1"/>
              <a:t>MqttException</a:t>
            </a:r>
            <a:r>
              <a:rPr lang="en-US" altLang="ko-KR" sz="800" dirty="0"/>
              <a:t> e) {</a:t>
            </a:r>
            <a:br>
              <a:rPr lang="en-US" altLang="ko-KR" sz="800" dirty="0"/>
            </a:br>
            <a:r>
              <a:rPr lang="en-US" altLang="ko-KR" sz="800" dirty="0"/>
              <a:t>            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</a:t>
            </a:r>
            <a:br>
              <a:rPr lang="en-US" altLang="ko-KR" sz="800" dirty="0"/>
            </a:br>
            <a:r>
              <a:rPr lang="en-US" altLang="ko-KR" sz="800" dirty="0"/>
              <a:t>        }</a:t>
            </a:r>
            <a:br>
              <a:rPr lang="en-US" altLang="ko-KR" sz="800" dirty="0"/>
            </a:br>
            <a:r>
              <a:rPr lang="en-US" altLang="ko-KR" sz="800" dirty="0"/>
              <a:t>    }</a:t>
            </a:r>
            <a:br>
              <a:rPr lang="en-US" altLang="ko-KR" sz="800" dirty="0"/>
            </a:br>
            <a:r>
              <a:rPr lang="en-US" altLang="ko-KR" sz="800" dirty="0"/>
              <a:t>    …  </a:t>
            </a:r>
            <a:br>
              <a:rPr lang="en-US" altLang="ko-KR" sz="800" dirty="0"/>
            </a:br>
            <a:r>
              <a:rPr lang="en-US" altLang="ko-KR" sz="800" dirty="0"/>
              <a:t>};</a:t>
            </a:r>
            <a:br>
              <a:rPr lang="en-US" altLang="ko-KR" sz="800" dirty="0"/>
            </a:br>
            <a:r>
              <a:rPr lang="en-US" altLang="ko-KR" sz="800" dirty="0"/>
              <a:t>/* MQTT Broker Message Received */</a:t>
            </a:r>
            <a:br>
              <a:rPr lang="en-US" altLang="ko-KR" sz="800" dirty="0"/>
            </a:br>
            <a:r>
              <a:rPr lang="en-US" altLang="ko-KR" sz="800" dirty="0"/>
              <a:t>private </a:t>
            </a:r>
            <a:r>
              <a:rPr lang="en-US" altLang="ko-KR" sz="800" dirty="0" err="1">
                <a:solidFill>
                  <a:srgbClr val="FF0000"/>
                </a:solidFill>
              </a:rPr>
              <a:t>MqttCallback</a:t>
            </a:r>
            <a:r>
              <a:rPr lang="en-US" altLang="ko-KR" sz="800" dirty="0"/>
              <a:t> </a:t>
            </a:r>
            <a:r>
              <a:rPr lang="en-US" altLang="ko-KR" sz="800" dirty="0" err="1"/>
              <a:t>mainMqttCallback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MqttCallback</a:t>
            </a:r>
            <a:r>
              <a:rPr lang="en-US" altLang="ko-KR" sz="800" dirty="0"/>
              <a:t>() {</a:t>
            </a:r>
            <a:br>
              <a:rPr lang="en-US" altLang="ko-KR" sz="800" dirty="0"/>
            </a:br>
            <a:r>
              <a:rPr lang="en-US" altLang="ko-KR" sz="800" dirty="0"/>
              <a:t>    @Override</a:t>
            </a:r>
            <a:br>
              <a:rPr lang="en-US" altLang="ko-KR" sz="800" dirty="0"/>
            </a:br>
            <a:r>
              <a:rPr lang="en-US" altLang="ko-KR" sz="800" dirty="0"/>
              <a:t>    public void </a:t>
            </a:r>
            <a:r>
              <a:rPr lang="en-US" altLang="ko-KR" sz="800" dirty="0" err="1"/>
              <a:t>connectionLost</a:t>
            </a:r>
            <a:r>
              <a:rPr lang="en-US" altLang="ko-KR" sz="800" dirty="0"/>
              <a:t>(Throwable cause) {  </a:t>
            </a:r>
            <a:r>
              <a:rPr lang="en-US" altLang="ko-KR" sz="800" dirty="0" err="1"/>
              <a:t>Log.d</a:t>
            </a:r>
            <a:r>
              <a:rPr lang="en-US" altLang="ko-KR" sz="800" dirty="0"/>
              <a:t>(TAG, "</a:t>
            </a:r>
            <a:r>
              <a:rPr lang="en-US" altLang="ko-KR" sz="800" dirty="0" err="1"/>
              <a:t>connectionLost</a:t>
            </a:r>
            <a:r>
              <a:rPr lang="en-US" altLang="ko-KR" sz="800" dirty="0"/>
              <a:t>"); }</a:t>
            </a:r>
            <a:br>
              <a:rPr lang="en-US" altLang="ko-KR" sz="800" dirty="0"/>
            </a:br>
            <a:r>
              <a:rPr lang="en-US" altLang="ko-KR" sz="800" dirty="0"/>
              <a:t>    @Override</a:t>
            </a:r>
            <a:br>
              <a:rPr lang="en-US" altLang="ko-KR" sz="800" dirty="0"/>
            </a:br>
            <a:r>
              <a:rPr lang="en-US" altLang="ko-KR" sz="800" dirty="0"/>
              <a:t>    public void </a:t>
            </a:r>
            <a:r>
              <a:rPr lang="en-US" altLang="ko-KR" sz="800" dirty="0" err="1"/>
              <a:t>messageArrived</a:t>
            </a:r>
            <a:r>
              <a:rPr lang="en-US" altLang="ko-KR" sz="800" dirty="0"/>
              <a:t>(String topic, </a:t>
            </a:r>
            <a:r>
              <a:rPr lang="en-US" altLang="ko-KR" sz="800" dirty="0" err="1"/>
              <a:t>MqttMessage</a:t>
            </a:r>
            <a:r>
              <a:rPr lang="en-US" altLang="ko-KR" sz="800" dirty="0"/>
              <a:t> message) throws Exception {</a:t>
            </a:r>
            <a:br>
              <a:rPr lang="en-US" altLang="ko-KR" sz="800" dirty="0"/>
            </a:br>
            <a:r>
              <a:rPr lang="en-US" altLang="ko-KR" sz="800" dirty="0"/>
              <a:t>        </a:t>
            </a:r>
            <a:r>
              <a:rPr lang="en-US" altLang="ko-KR" sz="800" dirty="0" err="1"/>
              <a:t>Log.d</a:t>
            </a:r>
            <a:r>
              <a:rPr lang="en-US" altLang="ko-KR" sz="800" dirty="0"/>
              <a:t>(TAG, "</a:t>
            </a:r>
            <a:r>
              <a:rPr lang="en-US" altLang="ko-KR" sz="800" dirty="0" err="1"/>
              <a:t>messageArrived</a:t>
            </a:r>
            <a:r>
              <a:rPr lang="en-US" altLang="ko-KR" sz="800" dirty="0"/>
              <a:t>");</a:t>
            </a:r>
            <a:br>
              <a:rPr lang="en-US" altLang="ko-KR" sz="800" dirty="0"/>
            </a:br>
            <a:r>
              <a:rPr lang="en-US" altLang="ko-KR" sz="800" dirty="0"/>
              <a:t>        </a:t>
            </a:r>
            <a:r>
              <a:rPr lang="en-US" altLang="ko-KR" sz="800" dirty="0" err="1"/>
              <a:t>textViewData.setText</a:t>
            </a:r>
            <a:r>
              <a:rPr lang="en-US" altLang="ko-KR" sz="800" dirty="0"/>
              <a:t>("");</a:t>
            </a:r>
            <a:br>
              <a:rPr lang="en-US" altLang="ko-KR" sz="800" dirty="0"/>
            </a:br>
            <a:r>
              <a:rPr lang="en-US" altLang="ko-KR" sz="800" dirty="0"/>
              <a:t>        </a:t>
            </a:r>
            <a:r>
              <a:rPr lang="en-US" altLang="ko-KR" sz="800" dirty="0" err="1"/>
              <a:t>textViewData.setText</a:t>
            </a:r>
            <a:r>
              <a:rPr lang="en-US" altLang="ko-KR" sz="800" dirty="0"/>
              <a:t>("**** MQTT CO2 </a:t>
            </a:r>
            <a:r>
              <a:rPr lang="ko-KR" altLang="en-US" sz="800" dirty="0"/>
              <a:t>실시간 조회 ****</a:t>
            </a:r>
            <a:r>
              <a:rPr lang="en-US" altLang="ko-KR" sz="800" dirty="0"/>
              <a:t>\r\n\r\n" + </a:t>
            </a:r>
            <a:r>
              <a:rPr lang="en-US" altLang="ko-KR" sz="800" dirty="0" err="1"/>
              <a:t>message.toString</a:t>
            </a:r>
            <a:r>
              <a:rPr lang="en-US" altLang="ko-KR" sz="800" dirty="0"/>
              <a:t>().</a:t>
            </a:r>
            <a:r>
              <a:rPr lang="en-US" altLang="ko-KR" sz="800" dirty="0" err="1"/>
              <a:t>replaceAll</a:t>
            </a:r>
            <a:r>
              <a:rPr lang="en-US" altLang="ko-KR" sz="800" dirty="0"/>
              <a:t>("\t|\n", ""));</a:t>
            </a:r>
            <a:br>
              <a:rPr lang="en-US" altLang="ko-KR" sz="800" dirty="0"/>
            </a:br>
            <a:r>
              <a:rPr lang="en-US" altLang="ko-KR" sz="800" dirty="0">
                <a:solidFill>
                  <a:srgbClr val="FF0000"/>
                </a:solidFill>
              </a:rPr>
              <a:t>        /* </a:t>
            </a:r>
            <a:r>
              <a:rPr lang="en-US" altLang="ko-KR" sz="800" dirty="0" err="1">
                <a:solidFill>
                  <a:srgbClr val="FF0000"/>
                </a:solidFill>
              </a:rPr>
              <a:t>Json</a:t>
            </a:r>
            <a:r>
              <a:rPr lang="en-US" altLang="ko-KR" sz="800" dirty="0">
                <a:solidFill>
                  <a:srgbClr val="FF0000"/>
                </a:solidFill>
              </a:rPr>
              <a:t> Type Response Parsing */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>
                <a:solidFill>
                  <a:srgbClr val="FF0000"/>
                </a:solidFill>
              </a:rPr>
              <a:t>        String </a:t>
            </a:r>
            <a:r>
              <a:rPr lang="en-US" altLang="ko-KR" sz="800" dirty="0" err="1">
                <a:solidFill>
                  <a:srgbClr val="FF0000"/>
                </a:solidFill>
              </a:rPr>
              <a:t>retrqi</a:t>
            </a:r>
            <a:r>
              <a:rPr lang="en-US" altLang="ko-KR" sz="800" dirty="0">
                <a:solidFill>
                  <a:srgbClr val="FF0000"/>
                </a:solidFill>
              </a:rPr>
              <a:t> = </a:t>
            </a:r>
            <a:r>
              <a:rPr lang="en-US" altLang="ko-KR" sz="800" dirty="0" err="1">
                <a:solidFill>
                  <a:srgbClr val="FF0000"/>
                </a:solidFill>
              </a:rPr>
              <a:t>MqttClientRequestParser.notificationJsonParse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en-US" altLang="ko-KR" sz="800" dirty="0" err="1">
                <a:solidFill>
                  <a:srgbClr val="FF0000"/>
                </a:solidFill>
              </a:rPr>
              <a:t>message.toString</a:t>
            </a:r>
            <a:r>
              <a:rPr lang="en-US" altLang="ko-KR" sz="800" dirty="0">
                <a:solidFill>
                  <a:srgbClr val="FF0000"/>
                </a:solidFill>
              </a:rPr>
              <a:t>());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>
                <a:solidFill>
                  <a:srgbClr val="FF0000"/>
                </a:solidFill>
              </a:rPr>
              <a:t>        String </a:t>
            </a:r>
            <a:r>
              <a:rPr lang="en-US" altLang="ko-KR" sz="800" dirty="0" err="1">
                <a:solidFill>
                  <a:srgbClr val="FF0000"/>
                </a:solidFill>
              </a:rPr>
              <a:t>responseMessage</a:t>
            </a:r>
            <a:r>
              <a:rPr lang="en-US" altLang="ko-KR" sz="800" dirty="0">
                <a:solidFill>
                  <a:srgbClr val="FF0000"/>
                </a:solidFill>
              </a:rPr>
              <a:t> = </a:t>
            </a:r>
            <a:r>
              <a:rPr lang="en-US" altLang="ko-KR" sz="800" dirty="0" err="1">
                <a:solidFill>
                  <a:srgbClr val="FF0000"/>
                </a:solidFill>
              </a:rPr>
              <a:t>MqttClientRequest.notificationResponse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en-US" altLang="ko-KR" sz="800" dirty="0" err="1">
                <a:solidFill>
                  <a:srgbClr val="FF0000"/>
                </a:solidFill>
              </a:rPr>
              <a:t>retrqi</a:t>
            </a:r>
            <a:r>
              <a:rPr lang="en-US" altLang="ko-KR" sz="800" dirty="0">
                <a:solidFill>
                  <a:srgbClr val="FF0000"/>
                </a:solidFill>
              </a:rPr>
              <a:t>);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>
                <a:solidFill>
                  <a:srgbClr val="FF0000"/>
                </a:solidFill>
              </a:rPr>
              <a:t/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/>
              <a:t>        /* Make xml for MQTT Response Message */</a:t>
            </a:r>
            <a:br>
              <a:rPr lang="en-US" altLang="ko-KR" sz="800" dirty="0"/>
            </a:br>
            <a:r>
              <a:rPr lang="en-US" altLang="ko-KR" sz="800" dirty="0"/>
              <a:t>        </a:t>
            </a:r>
            <a:r>
              <a:rPr lang="en-US" altLang="ko-KR" sz="800" dirty="0" err="1"/>
              <a:t>MqttMessage</a:t>
            </a:r>
            <a:r>
              <a:rPr lang="en-US" altLang="ko-KR" sz="800" dirty="0"/>
              <a:t> </a:t>
            </a:r>
            <a:r>
              <a:rPr lang="en-US" altLang="ko-KR" sz="800" dirty="0" err="1"/>
              <a:t>resmessage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MqttMessage</a:t>
            </a:r>
            <a:r>
              <a:rPr lang="en-US" altLang="ko-KR" sz="800" dirty="0"/>
              <a:t>(</a:t>
            </a:r>
            <a:r>
              <a:rPr lang="en-US" altLang="ko-KR" sz="800" dirty="0" err="1"/>
              <a:t>responseMessage.getBytes</a:t>
            </a:r>
            <a:r>
              <a:rPr lang="en-US" altLang="ko-KR" sz="800" dirty="0"/>
              <a:t>());</a:t>
            </a:r>
            <a:br>
              <a:rPr lang="en-US" altLang="ko-KR" sz="800" dirty="0"/>
            </a:b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        try {</a:t>
            </a:r>
            <a:br>
              <a:rPr lang="en-US" altLang="ko-KR" sz="800" dirty="0"/>
            </a:br>
            <a:r>
              <a:rPr lang="en-US" altLang="ko-KR" sz="800" dirty="0"/>
              <a:t>            </a:t>
            </a:r>
            <a:r>
              <a:rPr lang="en-US" altLang="ko-KR" sz="800" dirty="0" err="1">
                <a:solidFill>
                  <a:srgbClr val="FF0000"/>
                </a:solidFill>
              </a:rPr>
              <a:t>mqttClient.publish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en-US" altLang="ko-KR" sz="800" dirty="0" err="1">
                <a:solidFill>
                  <a:srgbClr val="FF0000"/>
                </a:solidFill>
              </a:rPr>
              <a:t>MQTT_Resp_Topic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en-US" altLang="ko-KR" sz="800" dirty="0" err="1">
                <a:solidFill>
                  <a:srgbClr val="FF0000"/>
                </a:solidFill>
              </a:rPr>
              <a:t>resmessage</a:t>
            </a:r>
            <a:r>
              <a:rPr lang="en-US" altLang="ko-KR" sz="800" dirty="0">
                <a:solidFill>
                  <a:srgbClr val="FF0000"/>
                </a:solidFill>
              </a:rPr>
              <a:t>);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/>
              <a:t>        } catch (</a:t>
            </a:r>
            <a:r>
              <a:rPr lang="en-US" altLang="ko-KR" sz="800" dirty="0" err="1"/>
              <a:t>MqttException</a:t>
            </a:r>
            <a:r>
              <a:rPr lang="en-US" altLang="ko-KR" sz="800" dirty="0"/>
              <a:t> e) { 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 }</a:t>
            </a:r>
            <a:br>
              <a:rPr lang="en-US" altLang="ko-KR" sz="800" dirty="0"/>
            </a:br>
            <a:r>
              <a:rPr lang="en-US" altLang="ko-KR" sz="800" dirty="0"/>
              <a:t>    }</a:t>
            </a:r>
            <a:br>
              <a:rPr lang="en-US" altLang="ko-KR" sz="800" dirty="0"/>
            </a:br>
            <a:r>
              <a:rPr lang="en-US" altLang="ko-KR" sz="800" dirty="0"/>
              <a:t>    @Override</a:t>
            </a:r>
            <a:br>
              <a:rPr lang="en-US" altLang="ko-KR" sz="800" dirty="0"/>
            </a:br>
            <a:r>
              <a:rPr lang="en-US" altLang="ko-KR" sz="800" dirty="0"/>
              <a:t>    public void </a:t>
            </a:r>
            <a:r>
              <a:rPr lang="en-US" altLang="ko-KR" sz="800" dirty="0" err="1"/>
              <a:t>deliveryComplete</a:t>
            </a:r>
            <a:r>
              <a:rPr lang="en-US" altLang="ko-KR" sz="800" dirty="0"/>
              <a:t>(</a:t>
            </a:r>
            <a:r>
              <a:rPr lang="en-US" altLang="ko-KR" sz="800" dirty="0" err="1"/>
              <a:t>IMqttDeliveryToken</a:t>
            </a:r>
            <a:r>
              <a:rPr lang="en-US" altLang="ko-KR" sz="800" dirty="0"/>
              <a:t> token) {</a:t>
            </a:r>
            <a:br>
              <a:rPr lang="en-US" altLang="ko-KR" sz="800" dirty="0"/>
            </a:br>
            <a:r>
              <a:rPr lang="en-US" altLang="ko-KR" sz="800" dirty="0"/>
              <a:t>        </a:t>
            </a:r>
            <a:r>
              <a:rPr lang="en-US" altLang="ko-KR" sz="800" dirty="0" err="1"/>
              <a:t>Log.d</a:t>
            </a:r>
            <a:r>
              <a:rPr lang="en-US" altLang="ko-KR" sz="800" dirty="0"/>
              <a:t>(TAG, "</a:t>
            </a:r>
            <a:r>
              <a:rPr lang="en-US" altLang="ko-KR" sz="800" dirty="0" err="1"/>
              <a:t>deliveryComplete</a:t>
            </a:r>
            <a:r>
              <a:rPr lang="en-US" altLang="ko-KR" sz="800" dirty="0"/>
              <a:t>");</a:t>
            </a:r>
            <a:br>
              <a:rPr lang="en-US" altLang="ko-KR" sz="800" dirty="0"/>
            </a:br>
            <a:r>
              <a:rPr lang="en-US" altLang="ko-KR" sz="800" dirty="0"/>
              <a:t>    }</a:t>
            </a:r>
            <a:br>
              <a:rPr lang="en-US" altLang="ko-KR" sz="800" dirty="0"/>
            </a:br>
            <a:r>
              <a:rPr lang="en-US" altLang="ko-KR" sz="800" dirty="0"/>
              <a:t>};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291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01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30793"/>
              </p:ext>
            </p:extLst>
          </p:nvPr>
        </p:nvGraphicFramePr>
        <p:xfrm>
          <a:off x="382588" y="1196752"/>
          <a:ext cx="9142412" cy="2761654"/>
        </p:xfrm>
        <a:graphic>
          <a:graphicData uri="http://schemas.openxmlformats.org/drawingml/2006/table">
            <a:tbl>
              <a:tblPr/>
              <a:tblGrid>
                <a:gridCol w="60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</a:rPr>
                        <a:t>Android 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</a:rPr>
                        <a:t>소개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Android Studio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개발 환경 구성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Web View App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실습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84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개방형 </a:t>
                      </a:r>
                      <a:r>
                        <a:rPr kumimoji="0" lang="en-US" altLang="ko-KR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IoT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 Platform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연동 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App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App Code Review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59"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0113" rtl="0" eaLnBrk="1" fontAlgn="base" latinLnBrk="0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Y견고딕" pitchFamily="18" charset="-127"/>
                          <a:cs typeface="+mn-cs"/>
                        </a:rPr>
                        <a:t>Generate APK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9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Linear Layout(</a:t>
            </a:r>
            <a:r>
              <a:rPr lang="ko-KR" altLang="en-US" b="1" dirty="0" err="1"/>
              <a:t>리니어</a:t>
            </a:r>
            <a:r>
              <a:rPr lang="ko-KR" altLang="en-US" b="1" dirty="0"/>
              <a:t> 레이아웃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최상위 </a:t>
            </a:r>
            <a:r>
              <a:rPr lang="en-US" altLang="ko-KR" dirty="0" err="1"/>
              <a:t>xmlns:android</a:t>
            </a:r>
            <a:r>
              <a:rPr lang="en-US" altLang="ko-KR" dirty="0"/>
              <a:t>="http:</a:t>
            </a:r>
            <a:r>
              <a:rPr lang="en-US" altLang="ko-KR" b="1" dirty="0"/>
              <a:t>//</a:t>
            </a:r>
            <a:r>
              <a:rPr lang="en-US" altLang="ko-KR" dirty="0"/>
              <a:t>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View Group</a:t>
            </a:r>
            <a:r>
              <a:rPr lang="ko-KR" altLang="en-US" dirty="0"/>
              <a:t>에서 </a:t>
            </a:r>
            <a:r>
              <a:rPr lang="en-US" altLang="ko-KR" dirty="0"/>
              <a:t>android: </a:t>
            </a:r>
            <a:r>
              <a:rPr lang="ko-KR" altLang="en-US" dirty="0"/>
              <a:t>와 같은 </a:t>
            </a:r>
            <a:r>
              <a:rPr lang="en-US" altLang="ko-KR" dirty="0"/>
              <a:t>android </a:t>
            </a:r>
            <a:r>
              <a:rPr lang="ko-KR" altLang="en-US" dirty="0"/>
              <a:t>속성을 사용하겠다고 정의한 스키마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1. </a:t>
            </a:r>
            <a:r>
              <a:rPr lang="en-US" altLang="ko-KR" dirty="0" err="1"/>
              <a:t>LinearLayout</a:t>
            </a:r>
            <a:r>
              <a:rPr lang="ko-KR" altLang="en-US" dirty="0"/>
              <a:t>으로 전체 선언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</a:t>
            </a:r>
            <a:r>
              <a:rPr lang="ko-KR" altLang="en-US" dirty="0"/>
              <a:t>로 하위 </a:t>
            </a:r>
            <a:r>
              <a:rPr lang="en-US" altLang="ko-KR" dirty="0"/>
              <a:t>Child View</a:t>
            </a:r>
            <a:r>
              <a:rPr lang="ko-KR" altLang="en-US" dirty="0"/>
              <a:t>를 수직배치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3. </a:t>
            </a:r>
            <a:r>
              <a:rPr lang="en-US" altLang="ko-KR" dirty="0" err="1"/>
              <a:t>LinearLayout</a:t>
            </a:r>
            <a:r>
              <a:rPr lang="ko-KR" altLang="en-US" dirty="0"/>
              <a:t>에 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ko-KR" altLang="en-US" dirty="0" err="1"/>
              <a:t>두개를</a:t>
            </a:r>
            <a:r>
              <a:rPr lang="ko-KR" altLang="en-US" dirty="0"/>
              <a:t> 수직배치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ko-KR" altLang="en-US" dirty="0"/>
              <a:t>의</a:t>
            </a:r>
            <a:r>
              <a:rPr lang="en-US" altLang="ko-KR" dirty="0"/>
              <a:t> Child View</a:t>
            </a:r>
            <a:r>
              <a:rPr lang="ko-KR" altLang="en-US" dirty="0"/>
              <a:t>를 수평배치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 err="1"/>
              <a:t>두번째</a:t>
            </a:r>
            <a:r>
              <a:rPr lang="ko-KR" altLang="en-US" dirty="0"/>
              <a:t> 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ko-KR" altLang="en-US" dirty="0"/>
              <a:t>의</a:t>
            </a:r>
            <a:r>
              <a:rPr lang="en-US" altLang="ko-KR" dirty="0"/>
              <a:t> Child View </a:t>
            </a:r>
            <a:r>
              <a:rPr lang="ko-KR" altLang="en-US" dirty="0"/>
              <a:t>수직배치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" r="1585" b="3238"/>
          <a:stretch/>
        </p:blipFill>
        <p:spPr bwMode="auto">
          <a:xfrm>
            <a:off x="4016896" y="3887238"/>
            <a:ext cx="1704215" cy="24814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499" y="1076218"/>
            <a:ext cx="3443636" cy="532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252967" y="1091216"/>
            <a:ext cx="3550999" cy="53275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358154" y="1599080"/>
            <a:ext cx="2520280" cy="2376264"/>
          </a:xfrm>
          <a:prstGeom prst="rect">
            <a:avLst/>
          </a:prstGeom>
          <a:solidFill>
            <a:srgbClr val="FFA7A7">
              <a:alpha val="12157"/>
            </a:srgbClr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361444" y="4005064"/>
            <a:ext cx="2520280" cy="2376264"/>
          </a:xfrm>
          <a:prstGeom prst="rect">
            <a:avLst/>
          </a:prstGeom>
          <a:solidFill>
            <a:srgbClr val="FFA7A7">
              <a:alpha val="12157"/>
            </a:srgbClr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7260546" y="1519790"/>
            <a:ext cx="504056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/>
          <p:cNvCxnSpPr/>
          <p:nvPr/>
        </p:nvCxnSpPr>
        <p:spPr bwMode="auto">
          <a:xfrm>
            <a:off x="7418232" y="2004698"/>
            <a:ext cx="504056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>
            <a:off x="7432988" y="4407392"/>
            <a:ext cx="504056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392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Android Studio Generate APK</a:t>
            </a:r>
            <a:endParaRPr lang="ko-KR" altLang="en-US" b="1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chart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992" y="1206500"/>
            <a:ext cx="3960440" cy="190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C:\Users\RAZER_USER\Pictures\k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8" y="3201183"/>
            <a:ext cx="2586484" cy="159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RAZER_USER\Pictures\key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84" y="3213336"/>
            <a:ext cx="223744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RAZER_USER\Pictures\key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8" y="4869160"/>
            <a:ext cx="2592288" cy="159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/>
          <p:cNvSpPr txBox="1">
            <a:spLocks/>
          </p:cNvSpPr>
          <p:nvPr/>
        </p:nvSpPr>
        <p:spPr bwMode="auto">
          <a:xfrm>
            <a:off x="373062" y="1374348"/>
            <a:ext cx="4795961" cy="505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Build -&gt; Generate Signed APK...</a:t>
            </a:r>
          </a:p>
          <a:p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2.1. Key store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 있다면 </a:t>
            </a: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Choose existing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  <a:p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2.2. Key store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 없다면 </a:t>
            </a: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Create new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  <a:p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2.2.1.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저장위치</a:t>
            </a: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및 파일명 입력</a:t>
            </a: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b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비밀번호 입력</a:t>
            </a: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Alias, Password, Confirm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 </a:t>
            </a:r>
          </a:p>
          <a:p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2.2.2.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필요하면 </a:t>
            </a: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Certificate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 인증 정보를 입력</a:t>
            </a:r>
          </a:p>
          <a:p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 Key store password, alias, key password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b="0" dirty="0">
              <a:solidFill>
                <a:schemeClr val="tx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(new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만들었다면 필요한 정보를 채워줌</a:t>
            </a: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0" dirty="0">
              <a:solidFill>
                <a:schemeClr val="tx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200" b="0" dirty="0" err="1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디컴파일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방지가 필요하면 </a:t>
            </a:r>
            <a:r>
              <a:rPr lang="en-US" altLang="ko-KR" sz="1200" b="0" dirty="0" err="1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ProGuard</a:t>
            </a: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체크 아니면 </a:t>
            </a:r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Finish.</a:t>
            </a:r>
          </a:p>
          <a:p>
            <a:r>
              <a:rPr lang="en-US" altLang="ko-KR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 Show in Explorer </a:t>
            </a:r>
            <a:r>
              <a:rPr lang="ko-KR" altLang="en-US" sz="1200" b="0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생성된 파일을 확인</a:t>
            </a:r>
            <a:endParaRPr lang="en-US" altLang="ko-KR" sz="1200" b="0" dirty="0">
              <a:solidFill>
                <a:schemeClr val="tx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6	Generate APK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8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탐색기를 이용하여 생성된 </a:t>
            </a:r>
            <a:r>
              <a:rPr lang="en-US" altLang="ko-KR" dirty="0"/>
              <a:t>APK </a:t>
            </a:r>
            <a:r>
              <a:rPr lang="ko-KR" altLang="en-US" dirty="0"/>
              <a:t>파일을 </a:t>
            </a:r>
            <a:r>
              <a:rPr lang="ko-KR" altLang="en-US" dirty="0" err="1"/>
              <a:t>스마트폰에</a:t>
            </a:r>
            <a:r>
              <a:rPr lang="ko-KR" altLang="en-US" dirty="0"/>
              <a:t> 옮김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스마트폰에서</a:t>
            </a:r>
            <a:r>
              <a:rPr lang="ko-KR" altLang="en-US" dirty="0"/>
              <a:t> 내 파일 </a:t>
            </a:r>
            <a:r>
              <a:rPr lang="en-US" altLang="ko-KR" dirty="0"/>
              <a:t>App</a:t>
            </a:r>
            <a:r>
              <a:rPr lang="ko-KR" altLang="en-US" dirty="0"/>
              <a:t>을 실행하여 옮겨진 </a:t>
            </a:r>
            <a:r>
              <a:rPr lang="en-US" altLang="ko-KR" dirty="0"/>
              <a:t>APK </a:t>
            </a:r>
            <a:r>
              <a:rPr lang="ko-KR" altLang="en-US" dirty="0"/>
              <a:t>파일을 실행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Android Studio Generate APK Install</a:t>
            </a:r>
            <a:endParaRPr lang="ko-KR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40" y="3022000"/>
            <a:ext cx="1398445" cy="24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81" y="3031107"/>
            <a:ext cx="1398445" cy="24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722" y="3022000"/>
            <a:ext cx="1398445" cy="24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3022000"/>
            <a:ext cx="1398445" cy="24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9" y="1355604"/>
            <a:ext cx="2339752" cy="415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7830145" y="3910831"/>
            <a:ext cx="576064" cy="5760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defPPr>
              <a:defRPr lang="en-GB"/>
            </a:defPPr>
            <a:lvl1pPr algn="l" eaLnBrk="1" hangingPunct="1">
              <a:tabLst>
                <a:tab pos="311150" algn="l"/>
              </a:tabLst>
              <a:defRPr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tabLst>
                <a:tab pos="311150" algn="l"/>
              </a:tabLst>
            </a:lvl2pPr>
            <a:lvl3pPr marL="1143000" indent="-228600" eaLnBrk="0" hangingPunct="0">
              <a:tabLst>
                <a:tab pos="311150" algn="l"/>
              </a:tabLst>
            </a:lvl3pPr>
            <a:lvl4pPr marL="1600200" indent="-228600" eaLnBrk="0" hangingPunct="0">
              <a:tabLst>
                <a:tab pos="311150" algn="l"/>
              </a:tabLst>
            </a:lvl4pPr>
            <a:lvl5pPr marL="2057400" indent="-228600" eaLnBrk="0" hangingPunct="0">
              <a:tabLst>
                <a:tab pos="311150" algn="l"/>
              </a:tabLst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</a:lvl9pPr>
          </a:lstStyle>
          <a:p>
            <a:r>
              <a:rPr lang="en-GB" altLang="ko-KR" dirty="0"/>
              <a:t>6	Generate APK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0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/>
          <p:cNvSpPr>
            <a:spLocks noGrp="1"/>
          </p:cNvSpPr>
          <p:nvPr>
            <p:ph type="title"/>
          </p:nvPr>
        </p:nvSpPr>
        <p:spPr bwMode="auto">
          <a:xfrm>
            <a:off x="782638" y="2319844"/>
            <a:ext cx="84201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solidFill>
                  <a:srgbClr val="00478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텍스트 개체 틀 1"/>
          <p:cNvSpPr txBox="1">
            <a:spLocks/>
          </p:cNvSpPr>
          <p:nvPr/>
        </p:nvSpPr>
        <p:spPr bwMode="auto">
          <a:xfrm>
            <a:off x="782638" y="3873029"/>
            <a:ext cx="842010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b" anchorCtr="0" compatLnSpc="1">
            <a:prstTxWarp prst="textNoShape">
              <a:avLst/>
            </a:prstTxWarp>
          </a:bodyPr>
          <a:lstStyle>
            <a:lvl1pPr marL="0" indent="0" algn="ctr" defTabSz="900113" rtl="0" eaLnBrk="0" fontAlgn="base" hangingPunct="0">
              <a:lnSpc>
                <a:spcPts val="1200"/>
              </a:lnSpc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914400" indent="0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371600" indent="0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828800" indent="0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286000" indent="0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defTabSz="900113" rtl="0" eaLnBrk="0" fontAlgn="base" latinLnBrk="0" hangingPunct="0">
              <a:lnSpc>
                <a:spcPts val="1200"/>
              </a:lnSpc>
              <a:spcBef>
                <a:spcPts val="1500"/>
              </a:spcBef>
              <a:spcAft>
                <a:spcPct val="0"/>
              </a:spcAft>
              <a:buClr>
                <a:srgbClr val="004785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004785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문 의 </a:t>
            </a:r>
            <a:r>
              <a:rPr kumimoji="0" lang="en-US" altLang="ko-KR" sz="2000" b="1" i="0" u="none" strike="noStrike" kern="0" cap="none" spc="0" normalizeH="0" baseline="0" noProof="0">
                <a:ln>
                  <a:noFill/>
                </a:ln>
                <a:solidFill>
                  <a:srgbClr val="004785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004785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박동하 책임 </a:t>
            </a:r>
            <a:r>
              <a:rPr kumimoji="0" lang="en-US" altLang="ko-KR" sz="2000" b="1" i="0" u="none" strike="noStrike" kern="0" cap="none" spc="0" normalizeH="0" baseline="0" noProof="0">
                <a:ln>
                  <a:noFill/>
                </a:ln>
                <a:solidFill>
                  <a:srgbClr val="004785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araha@keti.re.kr</a:t>
            </a:r>
          </a:p>
          <a:p>
            <a:pPr marL="0" marR="0" lvl="0" indent="0" defTabSz="900113" rtl="0" eaLnBrk="0" fontAlgn="base" latinLnBrk="0" hangingPunct="0">
              <a:lnSpc>
                <a:spcPts val="1200"/>
              </a:lnSpc>
              <a:spcBef>
                <a:spcPts val="1500"/>
              </a:spcBef>
              <a:spcAft>
                <a:spcPct val="0"/>
              </a:spcAft>
              <a:buClr>
                <a:srgbClr val="004785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004785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defTabSz="900113" rtl="0" eaLnBrk="0" fontAlgn="base" latinLnBrk="0" hangingPunct="0">
              <a:lnSpc>
                <a:spcPts val="1200"/>
              </a:lnSpc>
              <a:spcBef>
                <a:spcPts val="1500"/>
              </a:spcBef>
              <a:spcAft>
                <a:spcPct val="0"/>
              </a:spcAft>
              <a:buClr>
                <a:srgbClr val="004785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>
                <a:ln>
                  <a:noFill/>
                </a:ln>
                <a:solidFill>
                  <a:srgbClr val="004785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031-789-7580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4785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8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Relative Layout(</a:t>
            </a:r>
            <a:r>
              <a:rPr lang="ko-KR" altLang="en-US" b="1" dirty="0" err="1"/>
              <a:t>렐러티브</a:t>
            </a:r>
            <a:r>
              <a:rPr lang="ko-KR" altLang="en-US" b="1" dirty="0"/>
              <a:t> 레이아웃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ko-KR" altLang="en-US" dirty="0"/>
              <a:t>과 더불어 가장 많이 사용하는 </a:t>
            </a:r>
            <a:r>
              <a:rPr lang="en-US" altLang="ko-KR" dirty="0"/>
              <a:t>Layout. 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ko-KR" altLang="en-US" dirty="0"/>
              <a:t>으로 구현할 수도 있지만 </a:t>
            </a:r>
            <a:r>
              <a:rPr lang="en-US" altLang="ko-KR" b="1" dirty="0"/>
              <a:t>Relative Layout</a:t>
            </a:r>
            <a:r>
              <a:rPr lang="ko-KR" altLang="en-US" b="1" dirty="0"/>
              <a:t>을</a:t>
            </a:r>
            <a:r>
              <a:rPr lang="en-US" altLang="ko-KR" b="1" dirty="0"/>
              <a:t> </a:t>
            </a:r>
            <a:r>
              <a:rPr lang="ko-KR" altLang="en-US" dirty="0"/>
              <a:t>이용하면 더욱 쉽게 구현 가능함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아래와 같이 양쪽에 버튼이 있고 가운데 </a:t>
            </a:r>
            <a:r>
              <a:rPr lang="en-US" altLang="ko-KR" dirty="0" err="1"/>
              <a:t>TextView</a:t>
            </a:r>
            <a:r>
              <a:rPr lang="ko-KR" altLang="en-US" dirty="0"/>
              <a:t>가 있는 형태에서 양쪽의 버튼은 고정사이즈이면 </a:t>
            </a:r>
            <a:endParaRPr lang="en-US" altLang="ko-KR" dirty="0"/>
          </a:p>
          <a:p>
            <a:r>
              <a:rPr lang="ko-KR" altLang="en-US" dirty="0"/>
              <a:t>       가운데 </a:t>
            </a:r>
            <a:r>
              <a:rPr lang="en-US" altLang="ko-KR" dirty="0"/>
              <a:t>Text View</a:t>
            </a:r>
            <a:r>
              <a:rPr lang="ko-KR" altLang="en-US" dirty="0"/>
              <a:t>는 유동적으로 너비를 줄 경우 필요함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       (</a:t>
            </a:r>
            <a:r>
              <a:rPr lang="ko-KR" altLang="en-US" dirty="0"/>
              <a:t>이유</a:t>
            </a:r>
            <a:r>
              <a:rPr lang="en-US" altLang="ko-KR" dirty="0"/>
              <a:t>? : </a:t>
            </a:r>
            <a:r>
              <a:rPr lang="ko-KR" altLang="en-US" dirty="0"/>
              <a:t>다양한 사이즈의 </a:t>
            </a:r>
            <a:r>
              <a:rPr lang="en-US" altLang="ko-KR" dirty="0"/>
              <a:t>Android </a:t>
            </a:r>
            <a:r>
              <a:rPr lang="ko-KR" altLang="en-US" dirty="0"/>
              <a:t>환경이 있기에 이런 식으로 </a:t>
            </a:r>
            <a:r>
              <a:rPr lang="en-US" altLang="ko-KR" dirty="0"/>
              <a:t>Layout</a:t>
            </a:r>
            <a:r>
              <a:rPr lang="ko-KR" altLang="en-US" dirty="0"/>
              <a:t>을 배치해야 깔끔한 </a:t>
            </a:r>
            <a:r>
              <a:rPr lang="en-US" altLang="ko-KR" dirty="0"/>
              <a:t>UI</a:t>
            </a:r>
            <a:r>
              <a:rPr lang="ko-KR" altLang="en-US" dirty="0"/>
              <a:t>를 볼 수 있기</a:t>
            </a:r>
            <a:r>
              <a:rPr lang="en-US" altLang="ko-KR" dirty="0"/>
              <a:t> </a:t>
            </a:r>
            <a:r>
              <a:rPr lang="ko-KR" altLang="en-US" dirty="0"/>
              <a:t>때문임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717032"/>
            <a:ext cx="48863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"/>
          <a:stretch/>
        </p:blipFill>
        <p:spPr bwMode="auto">
          <a:xfrm>
            <a:off x="5817096" y="3356992"/>
            <a:ext cx="1736399" cy="320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576491"/>
            <a:ext cx="960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0" rIns="0" bIns="0" anchor="ctr">
            <a:spAutoFit/>
          </a:bodyPr>
          <a:lstStyle>
            <a:lvl1pPr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11150" algn="l"/>
              </a:tabLst>
              <a:defRPr sz="3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/>
            <a:r>
              <a:rPr lang="en-GB" altLang="ko-KR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	Android </a:t>
            </a:r>
            <a:r>
              <a:rPr lang="ko-KR" altLang="en-US" sz="14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1400" b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2144688" y="4487976"/>
            <a:ext cx="391756" cy="792088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 flipH="1">
            <a:off x="3841164" y="4482690"/>
            <a:ext cx="504056" cy="792088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1582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one">
  <a:themeElements>
    <a:clrScheme name="template_one 1">
      <a:dk1>
        <a:srgbClr val="004785"/>
      </a:dk1>
      <a:lt1>
        <a:srgbClr val="FFFFFF"/>
      </a:lt1>
      <a:dk2>
        <a:srgbClr val="004785"/>
      </a:dk2>
      <a:lt2>
        <a:srgbClr val="808080"/>
      </a:lt2>
      <a:accent1>
        <a:srgbClr val="3E7898"/>
      </a:accent1>
      <a:accent2>
        <a:srgbClr val="C0D8E6"/>
      </a:accent2>
      <a:accent3>
        <a:srgbClr val="FFFFFF"/>
      </a:accent3>
      <a:accent4>
        <a:srgbClr val="003B71"/>
      </a:accent4>
      <a:accent5>
        <a:srgbClr val="AFBECA"/>
      </a:accent5>
      <a:accent6>
        <a:srgbClr val="AEC4D0"/>
      </a:accent6>
      <a:hlink>
        <a:srgbClr val="6EA5C4"/>
      </a:hlink>
      <a:folHlink>
        <a:srgbClr val="C0C0C0"/>
      </a:folHlink>
    </a:clrScheme>
    <a:fontScheme name="template_one">
      <a:majorFont>
        <a:latin typeface="Arial"/>
        <a:ea typeface="HY견고딕"/>
        <a:cs typeface=""/>
      </a:majorFont>
      <a:minorFont>
        <a:latin typeface="Arial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견고딕" pitchFamily="18" charset="-127"/>
          </a:defRPr>
        </a:defPPr>
      </a:lstStyle>
    </a:lnDef>
  </a:objectDefaults>
  <a:extraClrSchemeLst>
    <a:extraClrScheme>
      <a:clrScheme name="template_one 1">
        <a:dk1>
          <a:srgbClr val="004785"/>
        </a:dk1>
        <a:lt1>
          <a:srgbClr val="FFFFFF"/>
        </a:lt1>
        <a:dk2>
          <a:srgbClr val="004785"/>
        </a:dk2>
        <a:lt2>
          <a:srgbClr val="808080"/>
        </a:lt2>
        <a:accent1>
          <a:srgbClr val="3E7898"/>
        </a:accent1>
        <a:accent2>
          <a:srgbClr val="C0D8E6"/>
        </a:accent2>
        <a:accent3>
          <a:srgbClr val="FFFFFF"/>
        </a:accent3>
        <a:accent4>
          <a:srgbClr val="003B71"/>
        </a:accent4>
        <a:accent5>
          <a:srgbClr val="AFBECA"/>
        </a:accent5>
        <a:accent6>
          <a:srgbClr val="AEC4D0"/>
        </a:accent6>
        <a:hlink>
          <a:srgbClr val="6EA5C4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emplate_one 1">
    <a:dk1>
      <a:srgbClr val="004785"/>
    </a:dk1>
    <a:lt1>
      <a:srgbClr val="FFFFFF"/>
    </a:lt1>
    <a:dk2>
      <a:srgbClr val="004785"/>
    </a:dk2>
    <a:lt2>
      <a:srgbClr val="808080"/>
    </a:lt2>
    <a:accent1>
      <a:srgbClr val="3E7898"/>
    </a:accent1>
    <a:accent2>
      <a:srgbClr val="C0D8E6"/>
    </a:accent2>
    <a:accent3>
      <a:srgbClr val="FFFFFF"/>
    </a:accent3>
    <a:accent4>
      <a:srgbClr val="003B71"/>
    </a:accent4>
    <a:accent5>
      <a:srgbClr val="AFBECA"/>
    </a:accent5>
    <a:accent6>
      <a:srgbClr val="AEC4D0"/>
    </a:accent6>
    <a:hlink>
      <a:srgbClr val="6EA5C4"/>
    </a:hlink>
    <a:folHlink>
      <a:srgbClr val="C0C0C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42010</TotalTime>
  <Words>2999</Words>
  <Application>Microsoft Office PowerPoint</Application>
  <PresentationFormat>A4 용지(210x297mm)</PresentationFormat>
  <Paragraphs>820</Paragraphs>
  <Slides>82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2" baseType="lpstr">
      <vt:lpstr>HY견고딕</vt:lpstr>
      <vt:lpstr>굴림</vt:lpstr>
      <vt:lpstr>굴림체</vt:lpstr>
      <vt:lpstr>나눔고딕</vt:lpstr>
      <vt:lpstr>맑은 고딕</vt:lpstr>
      <vt:lpstr>Arial</vt:lpstr>
      <vt:lpstr>Calibri</vt:lpstr>
      <vt:lpstr>Consolas</vt:lpstr>
      <vt:lpstr>Wingdings</vt:lpstr>
      <vt:lpstr>template_one</vt:lpstr>
      <vt:lpstr>- Mobius 기반 사물인터넷 응용서비스 개발 방법 -</vt:lpstr>
      <vt:lpstr>PowerPoint 프레젠테이션</vt:lpstr>
      <vt:lpstr>PowerPoint 프레젠테이션</vt:lpstr>
      <vt:lpstr>Android 4대 컴포넌트</vt:lpstr>
      <vt:lpstr>View</vt:lpstr>
      <vt:lpstr>ViewGroup</vt:lpstr>
      <vt:lpstr>Linear Layout(리니어 레이아웃)</vt:lpstr>
      <vt:lpstr>Linear Layout(리니어 레이아웃)</vt:lpstr>
      <vt:lpstr>Relative Layout(렐러티브 레이아웃)</vt:lpstr>
      <vt:lpstr>Relative Layout(렐러티브 레이아웃)</vt:lpstr>
      <vt:lpstr>Relative Layout(렐러티브 레이아웃)</vt:lpstr>
      <vt:lpstr>Relative Layout(렐러티브 레이아웃)</vt:lpstr>
      <vt:lpstr>Frame Layout(프레임 레이아웃)</vt:lpstr>
      <vt:lpstr>Frame Layout(프레임 레이아웃)</vt:lpstr>
      <vt:lpstr>Frame Layout(프레임 레이아웃)</vt:lpstr>
      <vt:lpstr>Frame Layout(프레임 레이아웃)</vt:lpstr>
      <vt:lpstr>* Android OnClick</vt:lpstr>
      <vt:lpstr>* Android OnClick</vt:lpstr>
      <vt:lpstr>* Android OnClick</vt:lpstr>
      <vt:lpstr>* Android OnClick</vt:lpstr>
      <vt:lpstr>* Android OnClick</vt:lpstr>
      <vt:lpstr>Grid Layout(그리드 레이아웃)</vt:lpstr>
      <vt:lpstr>Grid Layout(그리드 레이아웃)</vt:lpstr>
      <vt:lpstr>Table Layout(테이블 레이아웃)</vt:lpstr>
      <vt:lpstr>Absolute Layout(앱솔루트 레이아웃)</vt:lpstr>
      <vt:lpstr>Android TextView and string.xml</vt:lpstr>
      <vt:lpstr>Android TextView and strings.xml</vt:lpstr>
      <vt:lpstr>Android TextView and strings.xml</vt:lpstr>
      <vt:lpstr>Android TextView and strings.xml</vt:lpstr>
      <vt:lpstr>PowerPoint 프레젠테이션</vt:lpstr>
      <vt:lpstr>JDK 설치 및 환경 설정 (이전 방식)</vt:lpstr>
      <vt:lpstr>PowerPoint 프레젠테이션</vt:lpstr>
      <vt:lpstr>PowerPoint 프레젠테이션</vt:lpstr>
      <vt:lpstr>PowerPoint 프레젠테이션</vt:lpstr>
      <vt:lpstr>PowerPoint 프레젠테이션</vt:lpstr>
      <vt:lpstr>Android Studio Start</vt:lpstr>
      <vt:lpstr>Android Studio Start</vt:lpstr>
      <vt:lpstr>Android Studio Start</vt:lpstr>
      <vt:lpstr>Android Studio Emulator</vt:lpstr>
      <vt:lpstr>Android Studio Emulator</vt:lpstr>
      <vt:lpstr>Android Studio Emulator</vt:lpstr>
      <vt:lpstr>Android Studio Emulator</vt:lpstr>
      <vt:lpstr>Tip: Android Studio Theme Change</vt:lpstr>
      <vt:lpstr>PowerPoint 프레젠테이션</vt:lpstr>
      <vt:lpstr>New Project</vt:lpstr>
      <vt:lpstr>Basic Default Code</vt:lpstr>
      <vt:lpstr>WebView Layout</vt:lpstr>
      <vt:lpstr>WebView 구성 설정</vt:lpstr>
      <vt:lpstr>Internet Permission 설정</vt:lpstr>
      <vt:lpstr>PowerPoint 프레젠테이션</vt:lpstr>
      <vt:lpstr>Project Import</vt:lpstr>
      <vt:lpstr>Project Import</vt:lpstr>
      <vt:lpstr>Android USB Driver Install</vt:lpstr>
      <vt:lpstr>USB Debugging Mode on Android</vt:lpstr>
      <vt:lpstr>App Running</vt:lpstr>
      <vt:lpstr>PowerPoint 프레젠테이션</vt:lpstr>
      <vt:lpstr>App Running</vt:lpstr>
      <vt:lpstr>PowerPoint 프레젠테이션</vt:lpstr>
      <vt:lpstr>Internet Permission 설정 [ MQTT ]</vt:lpstr>
      <vt:lpstr>Google 라이브러리 개정에 따라 MQTT paho 를 사용하기 위한 호환 설정</vt:lpstr>
      <vt:lpstr>Code Structure Review</vt:lpstr>
      <vt:lpstr>Code Structure Review [ AE Create or AE Retrieve … Get AE-ID ]</vt:lpstr>
      <vt:lpstr>Code Structure Review [ Co2 Retrieve, LED Control ]</vt:lpstr>
      <vt:lpstr>Code Structure Review [ Subscription Content(cnt-co2) Resource Create for MQTT ]</vt:lpstr>
      <vt:lpstr>Code Structure Review [ Button Click Event ]</vt:lpstr>
      <vt:lpstr>Code Structure Review [ Switch onCheckChanged Event ]</vt:lpstr>
      <vt:lpstr>RetrieveRequest POSTMAN Script ( CO2 Sensing Data ) </vt:lpstr>
      <vt:lpstr>RetrieveRequest Java Code Review</vt:lpstr>
      <vt:lpstr>ControlRequest POSTMAN Script ( LED Control )</vt:lpstr>
      <vt:lpstr>ControlRequest Java Code Review</vt:lpstr>
      <vt:lpstr>ContentInstanceObject Java Code Review ( nmtype - shot name, long name)</vt:lpstr>
      <vt:lpstr>AE Create POSTMAN Script [ AE-ID ]</vt:lpstr>
      <vt:lpstr>AE Create Java Code Review</vt:lpstr>
      <vt:lpstr>AE Retrieve POSTMAN Script [ AE-ID ]</vt:lpstr>
      <vt:lpstr>AE Retrieve Java Code Review</vt:lpstr>
      <vt:lpstr>Subscription Resource Create POSTMAN Script </vt:lpstr>
      <vt:lpstr>Subscription Resource Create Java Code Review</vt:lpstr>
      <vt:lpstr>MQTT Client Subscribe, Listener, Callback , Response Java Code Review</vt:lpstr>
      <vt:lpstr>PowerPoint 프레젠테이션</vt:lpstr>
      <vt:lpstr>Android Studio Generate APK</vt:lpstr>
      <vt:lpstr>Android Studio Generate APK Install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kim-juyeon</dc:creator>
  <cp:lastModifiedBy>araha</cp:lastModifiedBy>
  <cp:revision>2443</cp:revision>
  <cp:lastPrinted>2011-05-28T18:49:44Z</cp:lastPrinted>
  <dcterms:created xsi:type="dcterms:W3CDTF">2007-08-30T06:56:12Z</dcterms:created>
  <dcterms:modified xsi:type="dcterms:W3CDTF">2020-07-15T08:46:50Z</dcterms:modified>
</cp:coreProperties>
</file>